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</p:sldIdLst>
  <p:sldSz cy="6858000" cx="12192000"/>
  <p:notesSz cx="6858000" cy="9144000"/>
  <p:embeddedFontLst>
    <p:embeddedFont>
      <p:font typeface="Constantia"/>
      <p:regular r:id="rId81"/>
      <p:bold r:id="rId82"/>
      <p:italic r:id="rId83"/>
      <p:boldItalic r:id="rId84"/>
    </p:embeddedFont>
    <p:embeddedFont>
      <p:font typeface="Arial Narrow"/>
      <p:regular r:id="rId85"/>
      <p:bold r:id="rId86"/>
      <p:italic r:id="rId87"/>
      <p:boldItalic r:id="rId88"/>
    </p:embeddedFont>
    <p:embeddedFont>
      <p:font typeface="Corbel"/>
      <p:regular r:id="rId89"/>
      <p:bold r:id="rId90"/>
      <p:italic r:id="rId91"/>
      <p:boldItalic r:id="rId92"/>
    </p:embeddedFont>
    <p:embeddedFont>
      <p:font typeface="Libre Baskerville"/>
      <p:regular r:id="rId93"/>
      <p:bold r:id="rId94"/>
      <p:italic r:id="rId95"/>
      <p:boldItalic r:id="rId96"/>
    </p:embeddedFont>
    <p:embeddedFont>
      <p:font typeface="Quattrocento Sans"/>
      <p:regular r:id="rId97"/>
      <p:bold r:id="rId98"/>
      <p:italic r:id="rId99"/>
      <p:boldItalic r:id="rId100"/>
    </p:embeddedFont>
    <p:embeddedFont>
      <p:font typeface="Arial Black"/>
      <p:regular r:id="rId101"/>
    </p:embeddedFont>
    <p:embeddedFont>
      <p:font typeface="Merriweather"/>
      <p:regular r:id="rId102"/>
      <p:bold r:id="rId103"/>
      <p:italic r:id="rId104"/>
      <p:boldItalic r:id="rId10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06" roundtripDataSignature="AMtx7miv8KU12J9MJQ91VNcVD6gIaBIT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6" Type="http://customschemas.google.com/relationships/presentationmetadata" Target="metadata"/><Relationship Id="rId105" Type="http://schemas.openxmlformats.org/officeDocument/2006/relationships/font" Target="fonts/Merriweather-boldItalic.fntdata"/><Relationship Id="rId104" Type="http://schemas.openxmlformats.org/officeDocument/2006/relationships/font" Target="fonts/Merriweather-italic.fntdata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font" Target="fonts/Merriweather-bold.fntdata"/><Relationship Id="rId102" Type="http://schemas.openxmlformats.org/officeDocument/2006/relationships/font" Target="fonts/Merriweather-regular.fntdata"/><Relationship Id="rId101" Type="http://schemas.openxmlformats.org/officeDocument/2006/relationships/font" Target="fonts/ArialBlack-regular.fntdata"/><Relationship Id="rId100" Type="http://schemas.openxmlformats.org/officeDocument/2006/relationships/font" Target="fonts/QuattrocentoSans-boldItalic.fntdata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font" Target="fonts/LibreBaskerville-italic.fntdata"/><Relationship Id="rId94" Type="http://schemas.openxmlformats.org/officeDocument/2006/relationships/font" Target="fonts/LibreBaskerville-bold.fntdata"/><Relationship Id="rId97" Type="http://schemas.openxmlformats.org/officeDocument/2006/relationships/font" Target="fonts/QuattrocentoSans-regular.fntdata"/><Relationship Id="rId96" Type="http://schemas.openxmlformats.org/officeDocument/2006/relationships/font" Target="fonts/LibreBaskerville-boldItalic.fntdata"/><Relationship Id="rId11" Type="http://schemas.openxmlformats.org/officeDocument/2006/relationships/slide" Target="slides/slide7.xml"/><Relationship Id="rId99" Type="http://schemas.openxmlformats.org/officeDocument/2006/relationships/font" Target="fonts/QuattrocentoSans-italic.fntdata"/><Relationship Id="rId10" Type="http://schemas.openxmlformats.org/officeDocument/2006/relationships/slide" Target="slides/slide6.xml"/><Relationship Id="rId98" Type="http://schemas.openxmlformats.org/officeDocument/2006/relationships/font" Target="fonts/QuattrocentoSans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font" Target="fonts/Corbel-italic.fntdata"/><Relationship Id="rId90" Type="http://schemas.openxmlformats.org/officeDocument/2006/relationships/font" Target="fonts/Corbel-bold.fntdata"/><Relationship Id="rId93" Type="http://schemas.openxmlformats.org/officeDocument/2006/relationships/font" Target="fonts/LibreBaskerville-regular.fntdata"/><Relationship Id="rId92" Type="http://schemas.openxmlformats.org/officeDocument/2006/relationships/font" Target="fonts/Corbel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font" Target="fonts/Constantia-boldItalic.fntdata"/><Relationship Id="rId83" Type="http://schemas.openxmlformats.org/officeDocument/2006/relationships/font" Target="fonts/Constantia-italic.fntdata"/><Relationship Id="rId86" Type="http://schemas.openxmlformats.org/officeDocument/2006/relationships/font" Target="fonts/ArialNarrow-bold.fntdata"/><Relationship Id="rId85" Type="http://schemas.openxmlformats.org/officeDocument/2006/relationships/font" Target="fonts/ArialNarrow-regular.fntdata"/><Relationship Id="rId88" Type="http://schemas.openxmlformats.org/officeDocument/2006/relationships/font" Target="fonts/ArialNarrow-boldItalic.fntdata"/><Relationship Id="rId87" Type="http://schemas.openxmlformats.org/officeDocument/2006/relationships/font" Target="fonts/ArialNarrow-italic.fntdata"/><Relationship Id="rId89" Type="http://schemas.openxmlformats.org/officeDocument/2006/relationships/font" Target="fonts/Corbel-regular.fntdata"/><Relationship Id="rId80" Type="http://schemas.openxmlformats.org/officeDocument/2006/relationships/slide" Target="slides/slide76.xml"/><Relationship Id="rId82" Type="http://schemas.openxmlformats.org/officeDocument/2006/relationships/font" Target="fonts/Constantia-bold.fntdata"/><Relationship Id="rId81" Type="http://schemas.openxmlformats.org/officeDocument/2006/relationships/font" Target="fonts/Constantia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u diapozitiv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/>
          <p:nvPr>
            <p:ph type="ctrTitle"/>
          </p:nvPr>
        </p:nvSpPr>
        <p:spPr>
          <a:xfrm>
            <a:off x="2209800" y="4464028"/>
            <a:ext cx="9144000" cy="1641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9600"/>
              <a:buFont typeface="Corbel"/>
              <a:buNone/>
              <a:defRPr b="0" sz="9600">
                <a:solidFill>
                  <a:srgbClr val="E2E2E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8"/>
          <p:cNvSpPr txBox="1"/>
          <p:nvPr>
            <p:ph idx="1" type="subTitle"/>
          </p:nvPr>
        </p:nvSpPr>
        <p:spPr>
          <a:xfrm>
            <a:off x="2209799" y="3694375"/>
            <a:ext cx="9144000" cy="7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 b="0" sz="3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ine panoramică cu legendă">
  <p:cSld name="Imagine panoramică cu legendă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7"/>
          <p:cNvSpPr txBox="1"/>
          <p:nvPr>
            <p:ph type="title"/>
          </p:nvPr>
        </p:nvSpPr>
        <p:spPr>
          <a:xfrm>
            <a:off x="839788" y="4367160"/>
            <a:ext cx="10515600" cy="8193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7"/>
          <p:cNvSpPr/>
          <p:nvPr>
            <p:ph idx="2" type="pic"/>
          </p:nvPr>
        </p:nvSpPr>
        <p:spPr>
          <a:xfrm>
            <a:off x="839788" y="987425"/>
            <a:ext cx="10515600" cy="337973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87"/>
          <p:cNvSpPr txBox="1"/>
          <p:nvPr>
            <p:ph idx="1" type="body"/>
          </p:nvPr>
        </p:nvSpPr>
        <p:spPr>
          <a:xfrm>
            <a:off x="839788" y="5186516"/>
            <a:ext cx="10514012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u și legendă">
  <p:cSld name="Titlu și legendă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8"/>
          <p:cNvSpPr txBox="1"/>
          <p:nvPr>
            <p:ph type="title"/>
          </p:nvPr>
        </p:nvSpPr>
        <p:spPr>
          <a:xfrm>
            <a:off x="839788" y="365125"/>
            <a:ext cx="10515600" cy="3534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88"/>
          <p:cNvSpPr txBox="1"/>
          <p:nvPr>
            <p:ph idx="1" type="body"/>
          </p:nvPr>
        </p:nvSpPr>
        <p:spPr>
          <a:xfrm>
            <a:off x="839788" y="4489399"/>
            <a:ext cx="10514012" cy="1501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 cu legendă">
  <p:cSld name="Citat cu legendă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9"/>
          <p:cNvSpPr txBox="1"/>
          <p:nvPr>
            <p:ph type="title"/>
          </p:nvPr>
        </p:nvSpPr>
        <p:spPr>
          <a:xfrm>
            <a:off x="1446212" y="365125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400"/>
              <a:buFont typeface="Corbe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89"/>
          <p:cNvSpPr txBox="1"/>
          <p:nvPr>
            <p:ph idx="1" type="body"/>
          </p:nvPr>
        </p:nvSpPr>
        <p:spPr>
          <a:xfrm>
            <a:off x="1720644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89"/>
          <p:cNvSpPr txBox="1"/>
          <p:nvPr>
            <p:ph idx="2" type="body"/>
          </p:nvPr>
        </p:nvSpPr>
        <p:spPr>
          <a:xfrm>
            <a:off x="838200" y="4501729"/>
            <a:ext cx="10512424" cy="14894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2" name="Google Shape;92;p89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orbel"/>
              <a:buNone/>
            </a:pPr>
            <a:r>
              <a:rPr b="0" lang="ru-RU" sz="8000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“</a:t>
            </a:r>
            <a:endParaRPr/>
          </a:p>
        </p:txBody>
      </p:sp>
      <p:sp>
        <p:nvSpPr>
          <p:cNvPr id="93" name="Google Shape;93;p8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orbel"/>
              <a:buNone/>
            </a:pPr>
            <a:r>
              <a:rPr b="0" lang="ru-RU" sz="8000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te de vizită">
  <p:cSld name="Carte de vizită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0"/>
          <p:cNvSpPr txBox="1"/>
          <p:nvPr>
            <p:ph type="title"/>
          </p:nvPr>
        </p:nvSpPr>
        <p:spPr>
          <a:xfrm>
            <a:off x="839788" y="2326967"/>
            <a:ext cx="10515600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orbe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90"/>
          <p:cNvSpPr txBox="1"/>
          <p:nvPr>
            <p:ph idx="1" type="body"/>
          </p:nvPr>
        </p:nvSpPr>
        <p:spPr>
          <a:xfrm>
            <a:off x="839788" y="4850581"/>
            <a:ext cx="10514012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oane">
  <p:cSld name="3 coloan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91"/>
          <p:cNvSpPr txBox="1"/>
          <p:nvPr>
            <p:ph idx="1" type="body"/>
          </p:nvPr>
        </p:nvSpPr>
        <p:spPr>
          <a:xfrm>
            <a:off x="1337282" y="188595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" name="Google Shape;103;p91"/>
          <p:cNvSpPr txBox="1"/>
          <p:nvPr>
            <p:ph idx="2" type="body"/>
          </p:nvPr>
        </p:nvSpPr>
        <p:spPr>
          <a:xfrm>
            <a:off x="1356798" y="257175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4" name="Google Shape;104;p91"/>
          <p:cNvSpPr txBox="1"/>
          <p:nvPr>
            <p:ph idx="3" type="body"/>
          </p:nvPr>
        </p:nvSpPr>
        <p:spPr>
          <a:xfrm>
            <a:off x="4587994" y="188595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24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91"/>
          <p:cNvSpPr txBox="1"/>
          <p:nvPr>
            <p:ph idx="4" type="body"/>
          </p:nvPr>
        </p:nvSpPr>
        <p:spPr>
          <a:xfrm>
            <a:off x="4577441" y="257175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6" name="Google Shape;106;p91"/>
          <p:cNvSpPr txBox="1"/>
          <p:nvPr>
            <p:ph idx="5" type="body"/>
          </p:nvPr>
        </p:nvSpPr>
        <p:spPr>
          <a:xfrm>
            <a:off x="7829035" y="188595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24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91"/>
          <p:cNvSpPr txBox="1"/>
          <p:nvPr>
            <p:ph idx="6" type="body"/>
          </p:nvPr>
        </p:nvSpPr>
        <p:spPr>
          <a:xfrm>
            <a:off x="7829035" y="257175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8" name="Google Shape;108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ană cu trei imagini">
  <p:cSld name="Coloană cu trei imagini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92"/>
          <p:cNvSpPr txBox="1"/>
          <p:nvPr>
            <p:ph idx="1" type="body"/>
          </p:nvPr>
        </p:nvSpPr>
        <p:spPr>
          <a:xfrm>
            <a:off x="1332085" y="4297503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  <a:defRPr b="0" sz="2400">
                <a:solidFill>
                  <a:srgbClr val="EDEDE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92"/>
          <p:cNvSpPr/>
          <p:nvPr>
            <p:ph idx="2" type="pic"/>
          </p:nvPr>
        </p:nvSpPr>
        <p:spPr>
          <a:xfrm>
            <a:off x="1332085" y="2256354"/>
            <a:ext cx="2940050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3137"/>
              </a:srgbClr>
            </a:outerShdw>
          </a:effectLst>
        </p:spPr>
      </p:sp>
      <p:sp>
        <p:nvSpPr>
          <p:cNvPr id="115" name="Google Shape;115;p92"/>
          <p:cNvSpPr txBox="1"/>
          <p:nvPr>
            <p:ph idx="3" type="body"/>
          </p:nvPr>
        </p:nvSpPr>
        <p:spPr>
          <a:xfrm>
            <a:off x="1332085" y="4873765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6" name="Google Shape;116;p92"/>
          <p:cNvSpPr txBox="1"/>
          <p:nvPr>
            <p:ph idx="4" type="body"/>
          </p:nvPr>
        </p:nvSpPr>
        <p:spPr>
          <a:xfrm>
            <a:off x="4568997" y="4297503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  <a:defRPr b="0" sz="2400">
                <a:solidFill>
                  <a:srgbClr val="EDEDE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7" name="Google Shape;117;p92"/>
          <p:cNvSpPr/>
          <p:nvPr>
            <p:ph idx="5" type="pic"/>
          </p:nvPr>
        </p:nvSpPr>
        <p:spPr>
          <a:xfrm>
            <a:off x="4568996" y="2256354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3137"/>
              </a:srgbClr>
            </a:outerShdw>
          </a:effectLst>
        </p:spPr>
      </p:sp>
      <p:sp>
        <p:nvSpPr>
          <p:cNvPr id="118" name="Google Shape;118;p92"/>
          <p:cNvSpPr txBox="1"/>
          <p:nvPr>
            <p:ph idx="6" type="body"/>
          </p:nvPr>
        </p:nvSpPr>
        <p:spPr>
          <a:xfrm>
            <a:off x="4567644" y="4873764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9" name="Google Shape;119;p92"/>
          <p:cNvSpPr txBox="1"/>
          <p:nvPr>
            <p:ph idx="7" type="body"/>
          </p:nvPr>
        </p:nvSpPr>
        <p:spPr>
          <a:xfrm>
            <a:off x="7804322" y="4297503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  <a:defRPr b="0" sz="2400">
                <a:solidFill>
                  <a:srgbClr val="EDEDE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92"/>
          <p:cNvSpPr/>
          <p:nvPr>
            <p:ph idx="8" type="pic"/>
          </p:nvPr>
        </p:nvSpPr>
        <p:spPr>
          <a:xfrm>
            <a:off x="7804321" y="2256354"/>
            <a:ext cx="2932113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3137"/>
              </a:srgbClr>
            </a:outerShdw>
          </a:effectLst>
        </p:spPr>
      </p:sp>
      <p:sp>
        <p:nvSpPr>
          <p:cNvPr id="121" name="Google Shape;121;p92"/>
          <p:cNvSpPr txBox="1"/>
          <p:nvPr>
            <p:ph idx="9" type="body"/>
          </p:nvPr>
        </p:nvSpPr>
        <p:spPr>
          <a:xfrm>
            <a:off x="7804197" y="4873762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2" name="Google Shape;122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vertical și titlu" type="vertTx">
  <p:cSld name="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93"/>
          <p:cNvSpPr txBox="1"/>
          <p:nvPr>
            <p:ph idx="1" type="body"/>
          </p:nvPr>
        </p:nvSpPr>
        <p:spPr>
          <a:xfrm rot="5400000">
            <a:off x="4061231" y="-1115606"/>
            <a:ext cx="4351338" cy="102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u vertical și text" type="vertTitleAndTx">
  <p:cSld name="VERTICAL_TITLE_AND_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9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u și conținu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9"/>
          <p:cNvSpPr txBox="1"/>
          <p:nvPr>
            <p:ph idx="1" type="body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ntet secțiune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/>
          <p:nvPr>
            <p:ph type="ctrTitle"/>
          </p:nvPr>
        </p:nvSpPr>
        <p:spPr>
          <a:xfrm>
            <a:off x="854532" y="4464028"/>
            <a:ext cx="9144000" cy="1641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9600"/>
              <a:buFont typeface="Corbel"/>
              <a:buNone/>
              <a:defRPr b="0" sz="9600">
                <a:solidFill>
                  <a:srgbClr val="E2E2E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0"/>
          <p:cNvSpPr txBox="1"/>
          <p:nvPr>
            <p:ph idx="1" type="subTitle"/>
          </p:nvPr>
        </p:nvSpPr>
        <p:spPr>
          <a:xfrm>
            <a:off x="854532" y="3693674"/>
            <a:ext cx="9144000" cy="7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 b="0" sz="3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ă tipuri de conținu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1"/>
          <p:cNvSpPr txBox="1"/>
          <p:nvPr>
            <p:ph idx="1" type="body"/>
          </p:nvPr>
        </p:nvSpPr>
        <p:spPr>
          <a:xfrm>
            <a:off x="1120000" y="1825625"/>
            <a:ext cx="502521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1"/>
          <p:cNvSpPr txBox="1"/>
          <p:nvPr>
            <p:ph idx="2" type="body"/>
          </p:nvPr>
        </p:nvSpPr>
        <p:spPr>
          <a:xfrm>
            <a:off x="6319840" y="1825625"/>
            <a:ext cx="503396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ție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2"/>
          <p:cNvSpPr txBox="1"/>
          <p:nvPr>
            <p:ph idx="1" type="body"/>
          </p:nvPr>
        </p:nvSpPr>
        <p:spPr>
          <a:xfrm>
            <a:off x="1120000" y="1681163"/>
            <a:ext cx="502521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82"/>
          <p:cNvSpPr txBox="1"/>
          <p:nvPr>
            <p:ph idx="2" type="body"/>
          </p:nvPr>
        </p:nvSpPr>
        <p:spPr>
          <a:xfrm>
            <a:off x="1120000" y="2505075"/>
            <a:ext cx="5025216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82"/>
          <p:cNvSpPr txBox="1"/>
          <p:nvPr>
            <p:ph idx="3" type="body"/>
          </p:nvPr>
        </p:nvSpPr>
        <p:spPr>
          <a:xfrm>
            <a:off x="6319840" y="1681163"/>
            <a:ext cx="503554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24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82"/>
          <p:cNvSpPr txBox="1"/>
          <p:nvPr>
            <p:ph idx="4" type="body"/>
          </p:nvPr>
        </p:nvSpPr>
        <p:spPr>
          <a:xfrm>
            <a:off x="6319840" y="2505075"/>
            <a:ext cx="503554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ar titlu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completat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ținut cu legendă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85"/>
          <p:cNvSpPr txBox="1"/>
          <p:nvPr>
            <p:ph idx="2" type="body"/>
          </p:nvPr>
        </p:nvSpPr>
        <p:spPr>
          <a:xfrm>
            <a:off x="1120000" y="2057400"/>
            <a:ext cx="365202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ine cu legendă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6"/>
          <p:cNvSpPr txBox="1"/>
          <p:nvPr>
            <p:ph idx="1" type="body"/>
          </p:nvPr>
        </p:nvSpPr>
        <p:spPr>
          <a:xfrm>
            <a:off x="1120000" y="2057400"/>
            <a:ext cx="365202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orbel"/>
              <a:buNone/>
              <a:defRPr b="0" i="0" sz="54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77"/>
          <p:cNvSpPr txBox="1"/>
          <p:nvPr>
            <p:ph idx="1" type="body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2" name="Google Shape;12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3" name="Google Shape;13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4" name="Google Shape;14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g"/><Relationship Id="rId4" Type="http://schemas.openxmlformats.org/officeDocument/2006/relationships/image" Target="../media/image26.jpg"/><Relationship Id="rId5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Relationship Id="rId4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7.png"/><Relationship Id="rId5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Relationship Id="rId4" Type="http://schemas.openxmlformats.org/officeDocument/2006/relationships/image" Target="../media/image29.jpg"/><Relationship Id="rId5" Type="http://schemas.openxmlformats.org/officeDocument/2006/relationships/image" Target="../media/image3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28.jpg"/><Relationship Id="rId5" Type="http://schemas.openxmlformats.org/officeDocument/2006/relationships/image" Target="../media/image34.jpg"/><Relationship Id="rId6" Type="http://schemas.openxmlformats.org/officeDocument/2006/relationships/image" Target="../media/image4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37.jpg"/><Relationship Id="rId5" Type="http://schemas.openxmlformats.org/officeDocument/2006/relationships/image" Target="../media/image36.jpg"/><Relationship Id="rId6" Type="http://schemas.openxmlformats.org/officeDocument/2006/relationships/image" Target="../media/image3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Relationship Id="rId4" Type="http://schemas.openxmlformats.org/officeDocument/2006/relationships/image" Target="../media/image41.jpg"/><Relationship Id="rId5" Type="http://schemas.openxmlformats.org/officeDocument/2006/relationships/image" Target="../media/image40.png"/><Relationship Id="rId6" Type="http://schemas.openxmlformats.org/officeDocument/2006/relationships/image" Target="../media/image49.png"/><Relationship Id="rId7" Type="http://schemas.openxmlformats.org/officeDocument/2006/relationships/image" Target="../media/image5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Relationship Id="rId4" Type="http://schemas.openxmlformats.org/officeDocument/2006/relationships/image" Target="../media/image50.png"/><Relationship Id="rId5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g"/><Relationship Id="rId4" Type="http://schemas.openxmlformats.org/officeDocument/2006/relationships/image" Target="../media/image48.jpg"/><Relationship Id="rId5" Type="http://schemas.openxmlformats.org/officeDocument/2006/relationships/image" Target="../media/image4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jpg"/><Relationship Id="rId4" Type="http://schemas.openxmlformats.org/officeDocument/2006/relationships/image" Target="../media/image61.png"/><Relationship Id="rId5" Type="http://schemas.openxmlformats.org/officeDocument/2006/relationships/image" Target="../media/image6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jpg"/><Relationship Id="rId4" Type="http://schemas.openxmlformats.org/officeDocument/2006/relationships/image" Target="../media/image57.jpg"/><Relationship Id="rId5" Type="http://schemas.openxmlformats.org/officeDocument/2006/relationships/image" Target="../media/image63.jpg"/><Relationship Id="rId6" Type="http://schemas.openxmlformats.org/officeDocument/2006/relationships/image" Target="../media/image5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jpg"/><Relationship Id="rId4" Type="http://schemas.openxmlformats.org/officeDocument/2006/relationships/image" Target="../media/image59.jpg"/><Relationship Id="rId5" Type="http://schemas.openxmlformats.org/officeDocument/2006/relationships/image" Target="../media/image51.jpg"/><Relationship Id="rId6" Type="http://schemas.openxmlformats.org/officeDocument/2006/relationships/image" Target="../media/image5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png"/><Relationship Id="rId4" Type="http://schemas.openxmlformats.org/officeDocument/2006/relationships/image" Target="../media/image64.jpg"/><Relationship Id="rId5" Type="http://schemas.openxmlformats.org/officeDocument/2006/relationships/image" Target="../media/image6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0.png"/><Relationship Id="rId4" Type="http://schemas.openxmlformats.org/officeDocument/2006/relationships/image" Target="../media/image73.png"/><Relationship Id="rId5" Type="http://schemas.openxmlformats.org/officeDocument/2006/relationships/image" Target="../media/image69.jpg"/><Relationship Id="rId6" Type="http://schemas.openxmlformats.org/officeDocument/2006/relationships/image" Target="../media/image65.jpg"/><Relationship Id="rId7" Type="http://schemas.openxmlformats.org/officeDocument/2006/relationships/image" Target="../media/image8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0.jpg"/><Relationship Id="rId4" Type="http://schemas.openxmlformats.org/officeDocument/2006/relationships/image" Target="../media/image80.jpg"/><Relationship Id="rId5" Type="http://schemas.openxmlformats.org/officeDocument/2006/relationships/image" Target="../media/image8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Relationship Id="rId4" Type="http://schemas.openxmlformats.org/officeDocument/2006/relationships/image" Target="../media/image72.jpg"/><Relationship Id="rId5" Type="http://schemas.openxmlformats.org/officeDocument/2006/relationships/image" Target="../media/image81.jpg"/><Relationship Id="rId6" Type="http://schemas.openxmlformats.org/officeDocument/2006/relationships/image" Target="../media/image7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Relationship Id="rId4" Type="http://schemas.openxmlformats.org/officeDocument/2006/relationships/image" Target="../media/image71.jpg"/><Relationship Id="rId5" Type="http://schemas.openxmlformats.org/officeDocument/2006/relationships/image" Target="../media/image74.jpg"/><Relationship Id="rId6" Type="http://schemas.openxmlformats.org/officeDocument/2006/relationships/image" Target="../media/image79.jpg"/><Relationship Id="rId7" Type="http://schemas.openxmlformats.org/officeDocument/2006/relationships/image" Target="../media/image7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png"/><Relationship Id="rId4" Type="http://schemas.openxmlformats.org/officeDocument/2006/relationships/image" Target="../media/image7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3.jpg"/><Relationship Id="rId4" Type="http://schemas.openxmlformats.org/officeDocument/2006/relationships/image" Target="../media/image96.jpg"/><Relationship Id="rId5" Type="http://schemas.openxmlformats.org/officeDocument/2006/relationships/image" Target="../media/image7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5.jpg"/><Relationship Id="rId4" Type="http://schemas.openxmlformats.org/officeDocument/2006/relationships/image" Target="../media/image87.jpg"/><Relationship Id="rId5" Type="http://schemas.openxmlformats.org/officeDocument/2006/relationships/image" Target="../media/image90.jpg"/><Relationship Id="rId6" Type="http://schemas.openxmlformats.org/officeDocument/2006/relationships/image" Target="../media/image9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6.jpg"/><Relationship Id="rId4" Type="http://schemas.openxmlformats.org/officeDocument/2006/relationships/image" Target="../media/image94.jpg"/><Relationship Id="rId5" Type="http://schemas.openxmlformats.org/officeDocument/2006/relationships/image" Target="../media/image9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8.jpg"/><Relationship Id="rId4" Type="http://schemas.openxmlformats.org/officeDocument/2006/relationships/image" Target="../media/image9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3.png"/><Relationship Id="rId4" Type="http://schemas.openxmlformats.org/officeDocument/2006/relationships/image" Target="../media/image99.jpg"/><Relationship Id="rId5" Type="http://schemas.openxmlformats.org/officeDocument/2006/relationships/image" Target="../media/image10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106.png"/><Relationship Id="rId6" Type="http://schemas.openxmlformats.org/officeDocument/2006/relationships/image" Target="../media/image10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5.png"/><Relationship Id="rId4" Type="http://schemas.openxmlformats.org/officeDocument/2006/relationships/image" Target="../media/image104.jpg"/><Relationship Id="rId9" Type="http://schemas.openxmlformats.org/officeDocument/2006/relationships/image" Target="../media/image112.jpg"/><Relationship Id="rId5" Type="http://schemas.openxmlformats.org/officeDocument/2006/relationships/image" Target="../media/image111.jpg"/><Relationship Id="rId6" Type="http://schemas.openxmlformats.org/officeDocument/2006/relationships/image" Target="../media/image109.jpg"/><Relationship Id="rId7" Type="http://schemas.openxmlformats.org/officeDocument/2006/relationships/image" Target="../media/image113.jpg"/><Relationship Id="rId8" Type="http://schemas.openxmlformats.org/officeDocument/2006/relationships/image" Target="../media/image11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5.png"/><Relationship Id="rId4" Type="http://schemas.openxmlformats.org/officeDocument/2006/relationships/image" Target="../media/image120.jpg"/><Relationship Id="rId5" Type="http://schemas.openxmlformats.org/officeDocument/2006/relationships/image" Target="../media/image118.jpg"/><Relationship Id="rId6" Type="http://schemas.openxmlformats.org/officeDocument/2006/relationships/image" Target="../media/image122.jpg"/><Relationship Id="rId7" Type="http://schemas.openxmlformats.org/officeDocument/2006/relationships/image" Target="../media/image119.jpg"/><Relationship Id="rId8" Type="http://schemas.openxmlformats.org/officeDocument/2006/relationships/image" Target="../media/image124.jpg"/></Relationships>
</file>

<file path=ppt/slides/_rels/slide5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5.png"/><Relationship Id="rId4" Type="http://schemas.openxmlformats.org/officeDocument/2006/relationships/image" Target="../media/image108.png"/><Relationship Id="rId9" Type="http://schemas.openxmlformats.org/officeDocument/2006/relationships/image" Target="../media/image125.jpg"/><Relationship Id="rId5" Type="http://schemas.openxmlformats.org/officeDocument/2006/relationships/image" Target="../media/image116.png"/><Relationship Id="rId6" Type="http://schemas.openxmlformats.org/officeDocument/2006/relationships/image" Target="../media/image107.png"/><Relationship Id="rId7" Type="http://schemas.openxmlformats.org/officeDocument/2006/relationships/image" Target="../media/image123.jpg"/><Relationship Id="rId8" Type="http://schemas.openxmlformats.org/officeDocument/2006/relationships/image" Target="../media/image127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5.png"/><Relationship Id="rId4" Type="http://schemas.openxmlformats.org/officeDocument/2006/relationships/image" Target="../media/image108.png"/><Relationship Id="rId9" Type="http://schemas.openxmlformats.org/officeDocument/2006/relationships/image" Target="../media/image143.jpg"/><Relationship Id="rId5" Type="http://schemas.openxmlformats.org/officeDocument/2006/relationships/image" Target="../media/image116.png"/><Relationship Id="rId6" Type="http://schemas.openxmlformats.org/officeDocument/2006/relationships/image" Target="../media/image107.png"/><Relationship Id="rId7" Type="http://schemas.openxmlformats.org/officeDocument/2006/relationships/image" Target="../media/image128.png"/><Relationship Id="rId8" Type="http://schemas.openxmlformats.org/officeDocument/2006/relationships/image" Target="../media/image13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4.png"/><Relationship Id="rId4" Type="http://schemas.openxmlformats.org/officeDocument/2006/relationships/image" Target="../media/image131.jpg"/><Relationship Id="rId5" Type="http://schemas.openxmlformats.org/officeDocument/2006/relationships/image" Target="../media/image163.jpg"/><Relationship Id="rId6" Type="http://schemas.openxmlformats.org/officeDocument/2006/relationships/image" Target="../media/image137.jpg"/><Relationship Id="rId7" Type="http://schemas.openxmlformats.org/officeDocument/2006/relationships/image" Target="../media/image129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6.png"/><Relationship Id="rId4" Type="http://schemas.openxmlformats.org/officeDocument/2006/relationships/image" Target="../media/image130.jpg"/><Relationship Id="rId5" Type="http://schemas.openxmlformats.org/officeDocument/2006/relationships/image" Target="../media/image156.jpg"/><Relationship Id="rId6" Type="http://schemas.openxmlformats.org/officeDocument/2006/relationships/image" Target="../media/image134.jpg"/><Relationship Id="rId7" Type="http://schemas.openxmlformats.org/officeDocument/2006/relationships/image" Target="../media/image13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38.jpg"/><Relationship Id="rId4" Type="http://schemas.openxmlformats.org/officeDocument/2006/relationships/image" Target="../media/image132.jpg"/><Relationship Id="rId5" Type="http://schemas.openxmlformats.org/officeDocument/2006/relationships/image" Target="../media/image136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www.facebook.com/fmfmoldova?__cft__%5b0%5d=AZart5CXeKYGtySS7sRwA-MceyX1mNu5HesiKExygZ_9ayCcW1BnVFnyD6qZSKWhh5PbzHGL79EeZaqfrglUdW8TN2xvOog82DcBStbTI_zE2l6dWk4O6HN4iHIgYH86HGVTxLaRwjv-3ViO9LcH-f62izJFMlVobCifbUOSNBK94A7pN9h0NHKrAQa7sqDWWfM&amp;__tn__=-%5dK-R" TargetMode="External"/><Relationship Id="rId4" Type="http://schemas.openxmlformats.org/officeDocument/2006/relationships/image" Target="../media/image5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60.jpg"/><Relationship Id="rId4" Type="http://schemas.openxmlformats.org/officeDocument/2006/relationships/image" Target="../media/image14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40.jpg"/><Relationship Id="rId4" Type="http://schemas.openxmlformats.org/officeDocument/2006/relationships/image" Target="../media/image139.jpg"/><Relationship Id="rId5" Type="http://schemas.openxmlformats.org/officeDocument/2006/relationships/image" Target="../media/image14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54.png"/><Relationship Id="rId4" Type="http://schemas.openxmlformats.org/officeDocument/2006/relationships/image" Target="../media/image144.jpg"/><Relationship Id="rId5" Type="http://schemas.openxmlformats.org/officeDocument/2006/relationships/image" Target="../media/image149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45.jpg"/><Relationship Id="rId4" Type="http://schemas.openxmlformats.org/officeDocument/2006/relationships/image" Target="../media/image142.jpg"/><Relationship Id="rId5" Type="http://schemas.openxmlformats.org/officeDocument/2006/relationships/image" Target="../media/image153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52.png"/><Relationship Id="rId4" Type="http://schemas.openxmlformats.org/officeDocument/2006/relationships/image" Target="../media/image146.png"/><Relationship Id="rId5" Type="http://schemas.openxmlformats.org/officeDocument/2006/relationships/image" Target="../media/image148.png"/><Relationship Id="rId6" Type="http://schemas.openxmlformats.org/officeDocument/2006/relationships/image" Target="../media/image151.jpg"/><Relationship Id="rId7" Type="http://schemas.openxmlformats.org/officeDocument/2006/relationships/image" Target="../media/image155.jpg"/><Relationship Id="rId8" Type="http://schemas.openxmlformats.org/officeDocument/2006/relationships/image" Target="../media/image150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75.jpg"/><Relationship Id="rId4" Type="http://schemas.openxmlformats.org/officeDocument/2006/relationships/image" Target="../media/image157.jpg"/><Relationship Id="rId5" Type="http://schemas.openxmlformats.org/officeDocument/2006/relationships/image" Target="../media/image172.jpg"/><Relationship Id="rId6" Type="http://schemas.openxmlformats.org/officeDocument/2006/relationships/image" Target="../media/image164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58.jpg"/><Relationship Id="rId4" Type="http://schemas.openxmlformats.org/officeDocument/2006/relationships/image" Target="../media/image159.jpg"/><Relationship Id="rId5" Type="http://schemas.openxmlformats.org/officeDocument/2006/relationships/image" Target="../media/image161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46.png"/><Relationship Id="rId4" Type="http://schemas.openxmlformats.org/officeDocument/2006/relationships/image" Target="../media/image167.jpg"/><Relationship Id="rId5" Type="http://schemas.openxmlformats.org/officeDocument/2006/relationships/image" Target="../media/image165.jpg"/><Relationship Id="rId6" Type="http://schemas.openxmlformats.org/officeDocument/2006/relationships/image" Target="../media/image162.jpg"/><Relationship Id="rId7" Type="http://schemas.openxmlformats.org/officeDocument/2006/relationships/image" Target="../media/image17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74.jpg"/><Relationship Id="rId4" Type="http://schemas.openxmlformats.org/officeDocument/2006/relationships/image" Target="../media/image168.jpg"/><Relationship Id="rId5" Type="http://schemas.openxmlformats.org/officeDocument/2006/relationships/image" Target="../media/image166.jpg"/><Relationship Id="rId6" Type="http://schemas.openxmlformats.org/officeDocument/2006/relationships/image" Target="../media/image178.jpg"/><Relationship Id="rId7" Type="http://schemas.openxmlformats.org/officeDocument/2006/relationships/hyperlink" Target="https://www.facebook.com/primaria.stefanvoda?__cft__%5b0%5d=AZZ0PhoUERStyUN_nfrHO3m4p4P-M4A8NQNV6pIFrxGjeHJTfexTxNLD5hYyh_C4ntWJwAvDA2Gi2DBCt3nD9A5VjSGY7LEo679X0is79ouKr0tZfLx-7s8TC8dEKepftQ7fU8UH59MKXqcrxzzDBXpkJMfxIaPlbrPxiOM0HF4wgWoS6XgBAF-H33wPueD07-c&amp;__tn__=-%5dK-R" TargetMode="External"/><Relationship Id="rId8" Type="http://schemas.openxmlformats.org/officeDocument/2006/relationships/hyperlink" Target="https://www.facebook.com/groups/721490405324886/?__cft__%5b0%5d=AZZ0PhoUERStyUN_nfrHO3m4p4P-M4A8NQNV6pIFrxGjeHJTfexTxNLD5hYyh_C4ntWJwAvDA2Gi2DBCt3nD9A5VjSGY7LEo679X0is79ouKr0tZfLx-7s8TC8dEKepftQ7fU8UH59MKXqcrxzzDBXpkJMfxIaPlbrPxiOM0HF4wgWoS6XgBAF-H33wPueD07-c&amp;__tn__=-UK-R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69.jpg"/><Relationship Id="rId4" Type="http://schemas.openxmlformats.org/officeDocument/2006/relationships/image" Target="../media/image173.jpg"/><Relationship Id="rId5" Type="http://schemas.openxmlformats.org/officeDocument/2006/relationships/image" Target="../media/image170.png"/><Relationship Id="rId6" Type="http://schemas.openxmlformats.org/officeDocument/2006/relationships/image" Target="../media/image187.png"/><Relationship Id="rId7" Type="http://schemas.openxmlformats.org/officeDocument/2006/relationships/image" Target="../media/image18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77.jpg"/><Relationship Id="rId4" Type="http://schemas.openxmlformats.org/officeDocument/2006/relationships/image" Target="../media/image180.jpg"/><Relationship Id="rId5" Type="http://schemas.openxmlformats.org/officeDocument/2006/relationships/image" Target="../media/image179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91.jpg"/><Relationship Id="rId4" Type="http://schemas.openxmlformats.org/officeDocument/2006/relationships/image" Target="../media/image176.jpg"/><Relationship Id="rId5" Type="http://schemas.openxmlformats.org/officeDocument/2006/relationships/image" Target="../media/image188.jpg"/><Relationship Id="rId6" Type="http://schemas.openxmlformats.org/officeDocument/2006/relationships/image" Target="../media/image183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90.jpg"/><Relationship Id="rId4" Type="http://schemas.openxmlformats.org/officeDocument/2006/relationships/image" Target="../media/image181.jpg"/><Relationship Id="rId5" Type="http://schemas.openxmlformats.org/officeDocument/2006/relationships/image" Target="../media/image189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4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"/>
          <p:cNvSpPr/>
          <p:nvPr/>
        </p:nvSpPr>
        <p:spPr>
          <a:xfrm>
            <a:off x="10882994" y="0"/>
            <a:ext cx="1309006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3" name="Google Shape;143;p1"/>
          <p:cNvSpPr txBox="1"/>
          <p:nvPr>
            <p:ph type="ctrTitle"/>
          </p:nvPr>
        </p:nvSpPr>
        <p:spPr>
          <a:xfrm>
            <a:off x="565695" y="651910"/>
            <a:ext cx="10009517" cy="3856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E6EE"/>
              </a:buClr>
              <a:buSzPts val="2400"/>
              <a:buFont typeface="Merriweather"/>
              <a:buNone/>
            </a:pPr>
            <a:br>
              <a:rPr lang="ru-RU" sz="2400">
                <a:solidFill>
                  <a:srgbClr val="BEE6EE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1" lang="ru-RU" sz="5400" cap="none">
                <a:latin typeface="Arial"/>
                <a:ea typeface="Arial"/>
                <a:cs typeface="Arial"/>
                <a:sym typeface="Arial"/>
              </a:rPr>
              <a:t>Raport de activitate </a:t>
            </a:r>
            <a:br>
              <a:rPr b="1" lang="ru-RU" sz="5400" cap="none">
                <a:latin typeface="Arial"/>
                <a:ea typeface="Arial"/>
                <a:cs typeface="Arial"/>
                <a:sym typeface="Arial"/>
              </a:rPr>
            </a:br>
            <a:br>
              <a:rPr b="1" lang="ru-RU" sz="5400" cap="none">
                <a:latin typeface="Arial"/>
                <a:ea typeface="Arial"/>
                <a:cs typeface="Arial"/>
                <a:sym typeface="Arial"/>
              </a:rPr>
            </a:br>
            <a:br>
              <a:rPr b="1" lang="ru-RU" sz="5400" cap="none">
                <a:latin typeface="Arial"/>
                <a:ea typeface="Arial"/>
                <a:cs typeface="Arial"/>
                <a:sym typeface="Arial"/>
              </a:rPr>
            </a:br>
            <a:r>
              <a:rPr b="1" lang="ru-RU" sz="5400" cap="none">
                <a:latin typeface="Arial"/>
                <a:ea typeface="Arial"/>
                <a:cs typeface="Arial"/>
                <a:sym typeface="Arial"/>
              </a:rPr>
              <a:t>Primăria orașului Ștefan Vodă</a:t>
            </a:r>
            <a:br>
              <a:rPr b="1" lang="ru-RU" sz="5400" cap="none">
                <a:latin typeface="Arial"/>
                <a:ea typeface="Arial"/>
                <a:cs typeface="Arial"/>
                <a:sym typeface="Arial"/>
              </a:rPr>
            </a:br>
            <a:r>
              <a:rPr b="1" lang="ru-RU" sz="5400" cap="none">
                <a:latin typeface="Arial"/>
                <a:ea typeface="Arial"/>
                <a:cs typeface="Arial"/>
                <a:sym typeface="Arial"/>
              </a:rPr>
              <a:t>2024-2025</a:t>
            </a:r>
            <a:endParaRPr b="1" sz="5400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"/>
          <p:cNvSpPr txBox="1"/>
          <p:nvPr/>
        </p:nvSpPr>
        <p:spPr>
          <a:xfrm>
            <a:off x="847849" y="5775884"/>
            <a:ext cx="240803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sng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Vladislav COCIU</a:t>
            </a:r>
            <a:endParaRPr b="1" sz="2400" u="sng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5" name="Google Shape;145;p1"/>
          <p:cNvSpPr/>
          <p:nvPr/>
        </p:nvSpPr>
        <p:spPr>
          <a:xfrm>
            <a:off x="449336" y="5406552"/>
            <a:ext cx="31085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„Împreună construim viitorul”</a:t>
            </a:r>
            <a:endParaRPr/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7256" y="1849041"/>
            <a:ext cx="1782623" cy="18631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/>
          <p:nvPr>
            <p:ph idx="1" type="body"/>
          </p:nvPr>
        </p:nvSpPr>
        <p:spPr>
          <a:xfrm>
            <a:off x="1224274" y="2250741"/>
            <a:ext cx="10233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ru-RU" sz="4000">
                <a:solidFill>
                  <a:schemeClr val="lt1"/>
                </a:solidFill>
              </a:rPr>
              <a:t>  </a:t>
            </a:r>
            <a:r>
              <a:rPr b="1" i="1" lang="ru-RU" sz="4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Plan de gestionare a patrimoniului public APL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b="1" i="1" lang="ru-RU" sz="4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               Ștefan Vodă 2022-2025</a:t>
            </a:r>
            <a:endParaRPr b="1" i="1" sz="4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8021" y="499976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/>
          <p:nvPr/>
        </p:nvSpPr>
        <p:spPr>
          <a:xfrm>
            <a:off x="0" y="475913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19" name="Google Shape;219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2858" y="802106"/>
            <a:ext cx="10309801" cy="5326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/>
          <p:nvPr/>
        </p:nvSpPr>
        <p:spPr>
          <a:xfrm>
            <a:off x="0" y="475913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5" name="Google Shape;225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nstantia"/>
              <a:buNone/>
            </a:pPr>
            <a:r>
              <a:rPr lang="ru-RU" sz="36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Am semnat </a:t>
            </a:r>
            <a:br>
              <a:rPr lang="ru-RU" sz="36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ru-RU" sz="36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Convenția „Primarii pentru cresterea economica”</a:t>
            </a:r>
            <a:endParaRPr sz="36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26" name="Google Shape;226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0929" y="2050215"/>
            <a:ext cx="6660211" cy="4351338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/>
          <p:nvPr/>
        </p:nvSpPr>
        <p:spPr>
          <a:xfrm>
            <a:off x="0" y="475913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2" name="Google Shape;232;p13"/>
          <p:cNvSpPr txBox="1"/>
          <p:nvPr>
            <p:ph type="title"/>
          </p:nvPr>
        </p:nvSpPr>
        <p:spPr>
          <a:xfrm>
            <a:off x="918411" y="5255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ct val="100000"/>
              <a:buFont typeface="Times New Roman"/>
              <a:buNone/>
            </a:pPr>
            <a:r>
              <a:rPr b="1" lang="ru-RU">
                <a:latin typeface="Times New Roman"/>
                <a:ea typeface="Times New Roman"/>
                <a:cs typeface="Times New Roman"/>
                <a:sym typeface="Times New Roman"/>
              </a:rPr>
              <a:t>Convenția </a:t>
            </a:r>
            <a:br>
              <a:rPr b="1" lang="ru-RU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>
                <a:latin typeface="Times New Roman"/>
                <a:ea typeface="Times New Roman"/>
                <a:cs typeface="Times New Roman"/>
                <a:sym typeface="Times New Roman"/>
              </a:rPr>
              <a:t>„Primarii pentru eficiență energetica”</a:t>
            </a:r>
            <a:endParaRPr/>
          </a:p>
        </p:txBody>
      </p:sp>
      <p:pic>
        <p:nvPicPr>
          <p:cNvPr id="233" name="Google Shape;233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2602" y="2221833"/>
            <a:ext cx="8076153" cy="424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0" y="406065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9" name="Google Shape;239;p14"/>
          <p:cNvSpPr txBox="1"/>
          <p:nvPr>
            <p:ph type="title"/>
          </p:nvPr>
        </p:nvSpPr>
        <p:spPr>
          <a:xfrm>
            <a:off x="1415716" y="4453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109220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Times New Roman"/>
              <a:buNone/>
            </a:pPr>
            <a:r>
              <a:rPr b="1" lang="ru-RU" sz="1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PROGRAMUL DE REVITALIZARE</a:t>
            </a:r>
            <a:br>
              <a:rPr lang="ru-RU" sz="1600"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1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          URBANĂ A ORAȘULUI</a:t>
            </a:r>
            <a:br>
              <a:rPr lang="ru-RU" sz="1600"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1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                ȘTEFAN VODĂ</a:t>
            </a:r>
            <a:br>
              <a:rPr lang="ru-RU" sz="1600"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1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                   (2023 – 2027)</a:t>
            </a:r>
            <a:endParaRPr sz="1600"/>
          </a:p>
        </p:txBody>
      </p:sp>
      <p:pic>
        <p:nvPicPr>
          <p:cNvPr id="240" name="Google Shape;240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218" y="689811"/>
            <a:ext cx="6209492" cy="556243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241" name="Google Shape;241;p14"/>
          <p:cNvSpPr/>
          <p:nvPr/>
        </p:nvSpPr>
        <p:spPr>
          <a:xfrm>
            <a:off x="8143874" y="3244334"/>
            <a:ext cx="313372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,,Revitalizarea o facem cu oameni și pentru oameni” </a:t>
            </a:r>
            <a:endParaRPr sz="2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42" name="Google Shape;24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4959" y="279495"/>
            <a:ext cx="1671274" cy="17467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"/>
          <p:cNvSpPr/>
          <p:nvPr/>
        </p:nvSpPr>
        <p:spPr>
          <a:xfrm>
            <a:off x="0" y="440055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48" name="Google Shape;248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7642" y="391349"/>
            <a:ext cx="4668252" cy="6000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"/>
          <p:cNvSpPr txBox="1"/>
          <p:nvPr>
            <p:ph type="title"/>
          </p:nvPr>
        </p:nvSpPr>
        <p:spPr>
          <a:xfrm>
            <a:off x="1295038" y="1706336"/>
            <a:ext cx="8036740" cy="3037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Narrow"/>
              <a:buNone/>
            </a:pP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INFRASTRUCTURĂ</a:t>
            </a:r>
            <a:endParaRPr b="1" sz="8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55" name="Google Shape;25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718" y="1564642"/>
            <a:ext cx="1401851" cy="1465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  <a:reflection blurRad="0" dir="5400000" dist="101600" endA="300" endPos="55500" kx="0" rotWithShape="0" algn="bl" stA="50000" stPos="0" sy="-100000" ky="0"/>
          </a:effectLst>
        </p:spPr>
      </p:pic>
      <p:sp>
        <p:nvSpPr>
          <p:cNvPr id="256" name="Google Shape;256;p16"/>
          <p:cNvSpPr txBox="1"/>
          <p:nvPr/>
        </p:nvSpPr>
        <p:spPr>
          <a:xfrm>
            <a:off x="10435905" y="2865665"/>
            <a:ext cx="1666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PRIMĂRIA ȘTEFAN VODĂ</a:t>
            </a:r>
            <a:endParaRPr b="1" sz="18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/>
          <p:nvPr/>
        </p:nvSpPr>
        <p:spPr>
          <a:xfrm>
            <a:off x="0" y="475913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2" name="Google Shape;262;p17"/>
          <p:cNvSpPr txBox="1"/>
          <p:nvPr>
            <p:ph idx="1" type="body"/>
          </p:nvPr>
        </p:nvSpPr>
        <p:spPr>
          <a:xfrm>
            <a:off x="250851" y="768743"/>
            <a:ext cx="5868595" cy="1035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ru-RU" sz="4600">
                <a:solidFill>
                  <a:schemeClr val="lt1"/>
                </a:solidFill>
              </a:rPr>
              <a:t>Lucrări de reparație                    (asfaltare a drumului lateral)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ct val="1000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ct val="1000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grpSp>
        <p:nvGrpSpPr>
          <p:cNvPr id="263" name="Google Shape;263;p17"/>
          <p:cNvGrpSpPr/>
          <p:nvPr/>
        </p:nvGrpSpPr>
        <p:grpSpPr>
          <a:xfrm>
            <a:off x="4240224" y="3074976"/>
            <a:ext cx="7687437" cy="2880763"/>
            <a:chOff x="-595874" y="1094550"/>
            <a:chExt cx="12923544" cy="4716163"/>
          </a:xfrm>
        </p:grpSpPr>
        <p:pic>
          <p:nvPicPr>
            <p:cNvPr id="264" name="Google Shape;264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595874" y="1100953"/>
              <a:ext cx="6329224" cy="470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10104" y="1094550"/>
              <a:ext cx="6217566" cy="47029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6" name="Google Shape;266;p17"/>
          <p:cNvSpPr txBox="1"/>
          <p:nvPr/>
        </p:nvSpPr>
        <p:spPr>
          <a:xfrm>
            <a:off x="6587070" y="739605"/>
            <a:ext cx="48981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rbel"/>
              <a:buNone/>
            </a:pPr>
            <a:r>
              <a:rPr b="1"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str. P. Dudnic – Florilor</a:t>
            </a:r>
            <a:endParaRPr/>
          </a:p>
        </p:txBody>
      </p:sp>
      <p:sp>
        <p:nvSpPr>
          <p:cNvPr id="267" name="Google Shape;267;p17"/>
          <p:cNvSpPr txBox="1"/>
          <p:nvPr/>
        </p:nvSpPr>
        <p:spPr>
          <a:xfrm>
            <a:off x="525982" y="2104446"/>
            <a:ext cx="1091615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rbel"/>
              <a:buNone/>
            </a:pPr>
            <a:r>
              <a:rPr b="1"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Suprafața: 3205 m²                   Cost: </a:t>
            </a: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2 103 571 lei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6117" y="3076996"/>
            <a:ext cx="3827533" cy="28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475913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4" name="Google Shape;274;p18"/>
          <p:cNvSpPr txBox="1"/>
          <p:nvPr>
            <p:ph idx="1" type="body"/>
          </p:nvPr>
        </p:nvSpPr>
        <p:spPr>
          <a:xfrm>
            <a:off x="-733529" y="592852"/>
            <a:ext cx="10812026" cy="2142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ru-RU" sz="3200">
                <a:solidFill>
                  <a:schemeClr val="lt1"/>
                </a:solidFill>
              </a:rPr>
              <a:t>Lucrări de reparație capitală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ru-RU" sz="3200">
                <a:solidFill>
                  <a:schemeClr val="lt1"/>
                </a:solidFill>
              </a:rPr>
              <a:t>str. Victoriei și drum de legătură cu V. Alecsandri</a:t>
            </a:r>
            <a:endParaRPr/>
          </a:p>
        </p:txBody>
      </p:sp>
      <p:pic>
        <p:nvPicPr>
          <p:cNvPr id="275" name="Google Shape;27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2603" y="0"/>
            <a:ext cx="3084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8"/>
          <p:cNvSpPr txBox="1"/>
          <p:nvPr/>
        </p:nvSpPr>
        <p:spPr>
          <a:xfrm>
            <a:off x="458087" y="2787643"/>
            <a:ext cx="477227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Suprafața - 4520 m²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Cost: </a:t>
            </a:r>
            <a:r>
              <a:rPr b="1"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3 504 004 MDL</a:t>
            </a:r>
            <a:endParaRPr b="1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7718" y="2502039"/>
            <a:ext cx="4525988" cy="387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0" y="451637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3" name="Google Shape;283;p19"/>
          <p:cNvSpPr txBox="1"/>
          <p:nvPr>
            <p:ph idx="1" type="body"/>
          </p:nvPr>
        </p:nvSpPr>
        <p:spPr>
          <a:xfrm>
            <a:off x="1482897" y="1627832"/>
            <a:ext cx="9560241" cy="1551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ru-RU">
                <a:solidFill>
                  <a:schemeClr val="lt1"/>
                </a:solidFill>
              </a:rPr>
              <a:t>Suprafața - 4283 m²                 Cost:</a:t>
            </a:r>
            <a:r>
              <a:rPr lang="ru-RU">
                <a:solidFill>
                  <a:schemeClr val="lt1"/>
                </a:solidFill>
              </a:rPr>
              <a:t> </a:t>
            </a:r>
            <a:r>
              <a:rPr b="1" lang="ru-RU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3 618 691 MDL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84986" y="438020"/>
            <a:ext cx="1088781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</a:pP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Lucrări de reparație capitală (asfaltare) str.                      V. Alecsandri și amenajarea parcării în fața Bisericii</a:t>
            </a:r>
            <a:endParaRPr/>
          </a:p>
        </p:txBody>
      </p:sp>
      <p:pic>
        <p:nvPicPr>
          <p:cNvPr id="285" name="Google Shape;28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073" y="2809670"/>
            <a:ext cx="5396211" cy="374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8233" y="2795799"/>
            <a:ext cx="5006272" cy="3754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"/>
          <p:cNvSpPr txBox="1"/>
          <p:nvPr>
            <p:ph type="ctrTitle"/>
          </p:nvPr>
        </p:nvSpPr>
        <p:spPr>
          <a:xfrm>
            <a:off x="4322802" y="1024207"/>
            <a:ext cx="5723164" cy="231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E6EE"/>
              </a:buClr>
              <a:buSzPts val="3200"/>
              <a:buFont typeface="Merriweather"/>
              <a:buNone/>
            </a:pPr>
            <a:br>
              <a:rPr lang="ru-RU" sz="3200">
                <a:solidFill>
                  <a:srgbClr val="BEE6EE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1" lang="ru-RU" sz="6600" cap="none">
                <a:latin typeface="Arial"/>
                <a:ea typeface="Arial"/>
                <a:cs typeface="Arial"/>
                <a:sym typeface="Arial"/>
              </a:rPr>
              <a:t>RAPORT </a:t>
            </a:r>
            <a:br>
              <a:rPr b="1" lang="ru-RU" sz="6600" cap="none">
                <a:latin typeface="Arial"/>
                <a:ea typeface="Arial"/>
                <a:cs typeface="Arial"/>
                <a:sym typeface="Arial"/>
              </a:rPr>
            </a:br>
            <a:r>
              <a:rPr b="1" lang="ru-RU" sz="6600" cap="none">
                <a:latin typeface="Arial"/>
                <a:ea typeface="Arial"/>
                <a:cs typeface="Arial"/>
                <a:sym typeface="Arial"/>
              </a:rPr>
              <a:t>DE ACTIVITATE</a:t>
            </a:r>
            <a:br>
              <a:rPr b="1" lang="ru-RU" sz="6600" cap="none">
                <a:latin typeface="Arial"/>
                <a:ea typeface="Arial"/>
                <a:cs typeface="Arial"/>
                <a:sym typeface="Arial"/>
              </a:rPr>
            </a:br>
            <a:r>
              <a:rPr b="1" lang="ru-RU" sz="6600" cap="none">
                <a:latin typeface="Arial"/>
                <a:ea typeface="Arial"/>
                <a:cs typeface="Arial"/>
                <a:sym typeface="Arial"/>
              </a:rPr>
              <a:t>2024-2025 </a:t>
            </a:r>
            <a:br>
              <a:rPr b="1" lang="ru-RU" sz="6600" cap="none">
                <a:latin typeface="Arial"/>
                <a:ea typeface="Arial"/>
                <a:cs typeface="Arial"/>
                <a:sym typeface="Arial"/>
              </a:rPr>
            </a:br>
            <a:endParaRPr b="1" sz="6600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1166256" y="5326849"/>
            <a:ext cx="240803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Vladislav COCIU</a:t>
            </a:r>
            <a:endParaRPr b="1" sz="24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4" name="Google Shape;154;p2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5" name="Google Shape;155;p2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6" name="Google Shape;15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718" y="1589135"/>
            <a:ext cx="1401851" cy="1465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  <a:reflection blurRad="0" dir="5400000" dist="101600" endA="300" endPos="55500" kx="0" rotWithShape="0" algn="bl" stA="50000" stPos="0" sy="-100000" ky="0"/>
          </a:effectLst>
        </p:spPr>
      </p:pic>
      <p:sp>
        <p:nvSpPr>
          <p:cNvPr id="157" name="Google Shape;157;p2"/>
          <p:cNvSpPr txBox="1"/>
          <p:nvPr/>
        </p:nvSpPr>
        <p:spPr>
          <a:xfrm>
            <a:off x="10435905" y="2865665"/>
            <a:ext cx="1666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PRIMĂRIA ȘTEFAN VODĂ</a:t>
            </a:r>
            <a:endParaRPr b="1" sz="18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8" name="Google Shape;158;p2"/>
          <p:cNvSpPr/>
          <p:nvPr/>
        </p:nvSpPr>
        <p:spPr>
          <a:xfrm>
            <a:off x="784072" y="4916695"/>
            <a:ext cx="31085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„Împreună construim viitorul”</a:t>
            </a:r>
            <a:endParaRPr/>
          </a:p>
        </p:txBody>
      </p:sp>
      <p:pic>
        <p:nvPicPr>
          <p:cNvPr id="159" name="Google Shape;159;p2"/>
          <p:cNvPicPr preferRelativeResize="0"/>
          <p:nvPr/>
        </p:nvPicPr>
        <p:blipFill rotWithShape="1">
          <a:blip r:embed="rId5">
            <a:alphaModFix/>
          </a:blip>
          <a:srcRect b="22994" l="16505" r="21300" t="24552"/>
          <a:stretch/>
        </p:blipFill>
        <p:spPr>
          <a:xfrm>
            <a:off x="623088" y="1132884"/>
            <a:ext cx="3431022" cy="3544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0" y="451637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2" name="Google Shape;292;p20"/>
          <p:cNvSpPr txBox="1"/>
          <p:nvPr>
            <p:ph idx="1" type="body"/>
          </p:nvPr>
        </p:nvSpPr>
        <p:spPr>
          <a:xfrm>
            <a:off x="1482897" y="1627832"/>
            <a:ext cx="9560241" cy="1551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ru-RU">
                <a:solidFill>
                  <a:schemeClr val="lt1"/>
                </a:solidFill>
              </a:rPr>
              <a:t>Suprafața: 250m²              Cost:</a:t>
            </a:r>
            <a:r>
              <a:rPr lang="ru-RU">
                <a:solidFill>
                  <a:schemeClr val="lt1"/>
                </a:solidFill>
              </a:rPr>
              <a:t> </a:t>
            </a:r>
            <a:r>
              <a:rPr b="1" lang="ru-RU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233 346, 66 MDL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0"/>
          <p:cNvSpPr txBox="1"/>
          <p:nvPr/>
        </p:nvSpPr>
        <p:spPr>
          <a:xfrm>
            <a:off x="0" y="753609"/>
            <a:ext cx="10887813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</a:pPr>
            <a:r>
              <a:rPr b="1" lang="ru-RU" sz="4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Amenajarea parcării str. Testemițianu</a:t>
            </a:r>
            <a:endParaRPr b="1" sz="4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94" name="Google Shape;2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7105" y="2895880"/>
            <a:ext cx="4182063" cy="290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6443" y="2903974"/>
            <a:ext cx="3791579" cy="289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6117" y="2894925"/>
            <a:ext cx="3921940" cy="2915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1"/>
          <p:cNvSpPr/>
          <p:nvPr/>
        </p:nvSpPr>
        <p:spPr>
          <a:xfrm>
            <a:off x="0" y="840054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2" name="Google Shape;302;p21"/>
          <p:cNvSpPr txBox="1"/>
          <p:nvPr>
            <p:ph type="title"/>
          </p:nvPr>
        </p:nvSpPr>
        <p:spPr>
          <a:xfrm>
            <a:off x="-137564" y="977304"/>
            <a:ext cx="6368432" cy="12024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 Lucrări de pavare        </a:t>
            </a:r>
            <a:b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Curțile blocurilor nr. 3 și 5  </a:t>
            </a:r>
            <a:b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str. 31 August 1989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📌" id="303" name="Google Shape;30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3950" y="-41910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1"/>
          <p:cNvSpPr/>
          <p:nvPr/>
        </p:nvSpPr>
        <p:spPr>
          <a:xfrm flipH="1">
            <a:off x="867148" y="3798590"/>
            <a:ext cx="4514850" cy="2215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 fost realizate lucrări de pavare a curților, menite să îmbunătățească accesul, siguranța și aspectul zonei pentru locatari.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" name="Google Shape;305;p21"/>
          <p:cNvGrpSpPr/>
          <p:nvPr/>
        </p:nvGrpSpPr>
        <p:grpSpPr>
          <a:xfrm>
            <a:off x="6283184" y="244591"/>
            <a:ext cx="5432567" cy="3804896"/>
            <a:chOff x="6246266" y="1212240"/>
            <a:chExt cx="5767424" cy="4816402"/>
          </a:xfrm>
        </p:grpSpPr>
        <p:pic>
          <p:nvPicPr>
            <p:cNvPr id="306" name="Google Shape;306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46266" y="1212240"/>
              <a:ext cx="2697927" cy="4796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315763" y="1232327"/>
              <a:ext cx="2697927" cy="47963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8" name="Google Shape;30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86500" y="4188279"/>
            <a:ext cx="5421086" cy="241804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1"/>
          <p:cNvSpPr txBox="1"/>
          <p:nvPr/>
        </p:nvSpPr>
        <p:spPr>
          <a:xfrm>
            <a:off x="811226" y="2914584"/>
            <a:ext cx="61054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rbel"/>
              <a:buNone/>
            </a:pPr>
            <a:r>
              <a:rPr b="1" lang="ru-RU" sz="2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Suprafața: 350 m²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rbel"/>
              <a:buNone/>
            </a:pPr>
            <a:r>
              <a:rPr b="1" lang="ru-RU" sz="2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Valoare lucrări:  </a:t>
            </a: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241 931, 36 MDL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>
            <a:off x="0" y="840054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📌" id="315" name="Google Shape;31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3950" y="-419100"/>
            <a:ext cx="152400" cy="15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22"/>
          <p:cNvGrpSpPr/>
          <p:nvPr/>
        </p:nvGrpSpPr>
        <p:grpSpPr>
          <a:xfrm>
            <a:off x="5122372" y="566443"/>
            <a:ext cx="6889512" cy="5737253"/>
            <a:chOff x="1647710" y="1771181"/>
            <a:chExt cx="6889512" cy="4803052"/>
          </a:xfrm>
        </p:grpSpPr>
        <p:pic>
          <p:nvPicPr>
            <p:cNvPr id="317" name="Google Shape;317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839295" y="1771181"/>
              <a:ext cx="2697927" cy="4796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52557" y="1773718"/>
              <a:ext cx="2697927" cy="4796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47710" y="1777918"/>
              <a:ext cx="2697927" cy="47963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0" name="Google Shape;320;p22"/>
          <p:cNvSpPr txBox="1"/>
          <p:nvPr/>
        </p:nvSpPr>
        <p:spPr>
          <a:xfrm>
            <a:off x="242762" y="2507178"/>
            <a:ext cx="481476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bel"/>
              <a:buNone/>
            </a:pPr>
            <a:br>
              <a:rPr b="1" lang="ru-RU" sz="2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lang="ru-RU" sz="2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În apropierea Gimnaziului „Dimitrie Cantemir”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bel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bel"/>
              <a:buNone/>
            </a:pPr>
            <a:r>
              <a:rPr b="1" lang="ru-RU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 Suprafața: 98 m²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be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bel"/>
              <a:buNone/>
            </a:pPr>
            <a:r>
              <a:rPr b="1" lang="ru-RU" sz="2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lang="ru-RU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Valoare lucrări:  </a:t>
            </a:r>
            <a: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76 045,92 MDL</a:t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2"/>
          <p:cNvSpPr txBox="1"/>
          <p:nvPr/>
        </p:nvSpPr>
        <p:spPr>
          <a:xfrm>
            <a:off x="572511" y="1142428"/>
            <a:ext cx="53670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</a:pP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PAVARE  TROTUAR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"/>
          <p:cNvSpPr txBox="1"/>
          <p:nvPr>
            <p:ph type="title"/>
          </p:nvPr>
        </p:nvSpPr>
        <p:spPr>
          <a:xfrm>
            <a:off x="1295038" y="1706336"/>
            <a:ext cx="8036740" cy="3037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Narrow"/>
              <a:buNone/>
            </a:pP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MEDIU </a:t>
            </a:r>
            <a:b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ȘI </a:t>
            </a:r>
            <a:b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AMENAJARE</a:t>
            </a:r>
            <a:endParaRPr b="1" sz="8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27" name="Google Shape;327;p23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28" name="Google Shape;32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718" y="1564642"/>
            <a:ext cx="1401851" cy="1465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  <a:reflection blurRad="0" dir="5400000" dist="101600" endA="300" endPos="55500" kx="0" rotWithShape="0" algn="bl" stA="50000" stPos="0" sy="-100000" ky="0"/>
          </a:effectLst>
        </p:spPr>
      </p:pic>
      <p:sp>
        <p:nvSpPr>
          <p:cNvPr id="329" name="Google Shape;329;p23"/>
          <p:cNvSpPr txBox="1"/>
          <p:nvPr/>
        </p:nvSpPr>
        <p:spPr>
          <a:xfrm>
            <a:off x="10435905" y="2865665"/>
            <a:ext cx="1666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PRIMĂRIA ȘTEFAN VODĂ</a:t>
            </a:r>
            <a:endParaRPr b="1" sz="18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"/>
          <p:cNvSpPr/>
          <p:nvPr/>
        </p:nvSpPr>
        <p:spPr>
          <a:xfrm>
            <a:off x="0" y="840054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35" name="Google Shape;33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7910" y="591384"/>
            <a:ext cx="3307859" cy="286569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4"/>
          <p:cNvSpPr txBox="1"/>
          <p:nvPr/>
        </p:nvSpPr>
        <p:spPr>
          <a:xfrm>
            <a:off x="513737" y="928852"/>
            <a:ext cx="5083823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Instalarea mobilierului urban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în spații publice și la blocuri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1" y="2689056"/>
            <a:ext cx="5098718" cy="382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5051" y="3745830"/>
            <a:ext cx="3360822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/>
          </a:blip>
          <a:srcRect b="13333" l="15964" r="9299" t="13217"/>
          <a:stretch/>
        </p:blipFill>
        <p:spPr>
          <a:xfrm>
            <a:off x="9304420" y="3761875"/>
            <a:ext cx="2799347" cy="268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15450" y="594041"/>
            <a:ext cx="2732171" cy="2863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5"/>
          <p:cNvSpPr/>
          <p:nvPr/>
        </p:nvSpPr>
        <p:spPr>
          <a:xfrm>
            <a:off x="0" y="840054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6" name="Google Shape;346;p25"/>
          <p:cNvSpPr txBox="1"/>
          <p:nvPr/>
        </p:nvSpPr>
        <p:spPr>
          <a:xfrm>
            <a:off x="515866" y="2885633"/>
            <a:ext cx="428271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Instalarea scaunelor cu spetează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și coșuri cu gunoi</a:t>
            </a:r>
            <a:endParaRPr sz="2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7" name="Google Shape;347;p25"/>
          <p:cNvSpPr txBox="1"/>
          <p:nvPr/>
        </p:nvSpPr>
        <p:spPr>
          <a:xfrm>
            <a:off x="438496" y="980658"/>
            <a:ext cx="483296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Mobilier Urban  Biserica Sfânta Treime</a:t>
            </a:r>
            <a:endParaRPr/>
          </a:p>
        </p:txBody>
      </p:sp>
      <p:sp>
        <p:nvSpPr>
          <p:cNvPr id="348" name="Google Shape;348;p25"/>
          <p:cNvSpPr txBox="1"/>
          <p:nvPr/>
        </p:nvSpPr>
        <p:spPr>
          <a:xfrm>
            <a:off x="665570" y="4403517"/>
            <a:ext cx="54843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Costul: </a:t>
            </a: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59 900 MDL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9576" y="3697704"/>
            <a:ext cx="3208423" cy="240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7155" y="2101515"/>
            <a:ext cx="4309980" cy="3232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83053" y="1315452"/>
            <a:ext cx="3176336" cy="238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6"/>
          <p:cNvGrpSpPr/>
          <p:nvPr/>
        </p:nvGrpSpPr>
        <p:grpSpPr>
          <a:xfrm>
            <a:off x="1432291" y="3236815"/>
            <a:ext cx="9378669" cy="3439114"/>
            <a:chOff x="6652102" y="483443"/>
            <a:chExt cx="10060087" cy="4947476"/>
          </a:xfrm>
        </p:grpSpPr>
        <p:pic>
          <p:nvPicPr>
            <p:cNvPr id="357" name="Google Shape;357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52102" y="539284"/>
              <a:ext cx="2912570" cy="4891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207569" y="529268"/>
              <a:ext cx="2956014" cy="4891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774510" y="483443"/>
              <a:ext cx="2937679" cy="48916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0" name="Google Shape;360;p26"/>
          <p:cNvSpPr/>
          <p:nvPr/>
        </p:nvSpPr>
        <p:spPr>
          <a:xfrm>
            <a:off x="0" y="39499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61" name="Google Shape;361;p26"/>
          <p:cNvSpPr txBox="1"/>
          <p:nvPr/>
        </p:nvSpPr>
        <p:spPr>
          <a:xfrm>
            <a:off x="1346435" y="519553"/>
            <a:ext cx="895586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Lucrările de amenajare (pavare și asfaltare) și instalare a iluminatului exterior în curtea cartierului locativ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din str. „31 August 1989” blocurile nr.11, 11/1, 11/2, 13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6"/>
          <p:cNvSpPr txBox="1"/>
          <p:nvPr/>
        </p:nvSpPr>
        <p:spPr>
          <a:xfrm>
            <a:off x="202300" y="2039710"/>
            <a:ext cx="1091615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rbel"/>
              <a:buNone/>
            </a:pPr>
            <a:r>
              <a:rPr b="1" lang="ru-RU" sz="2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                Suprafața pavată: 1 254,78m² 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rbel"/>
              <a:buNone/>
            </a:pPr>
            <a:r>
              <a:rPr b="1" lang="ru-RU" sz="2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Suprafața asfaltată – 1627,40 m²                 Cost: </a:t>
            </a: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3 601 528,44 MDL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263" y="2735892"/>
            <a:ext cx="3170305" cy="354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6674" y="2723145"/>
            <a:ext cx="4050632" cy="352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7495" y="2729163"/>
            <a:ext cx="4066673" cy="355132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7"/>
          <p:cNvSpPr/>
          <p:nvPr/>
        </p:nvSpPr>
        <p:spPr>
          <a:xfrm>
            <a:off x="0" y="39499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71" name="Google Shape;371;p27"/>
          <p:cNvSpPr txBox="1"/>
          <p:nvPr/>
        </p:nvSpPr>
        <p:spPr>
          <a:xfrm>
            <a:off x="1346435" y="519553"/>
            <a:ext cx="895586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Lucrările de amenajare (pavare și asfaltare) și instalare a iluminatului exterior în curtea cartierului locativ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din str. „31 August 1989” blocurile nr.11, 11/1, 11/2, 13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"/>
          <p:cNvSpPr txBox="1"/>
          <p:nvPr>
            <p:ph type="title"/>
          </p:nvPr>
        </p:nvSpPr>
        <p:spPr>
          <a:xfrm>
            <a:off x="1148081" y="1714500"/>
            <a:ext cx="8036740" cy="3037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Narrow"/>
              <a:buNone/>
            </a:pP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PROIECTE REALIZATE</a:t>
            </a:r>
            <a:endParaRPr b="1" sz="8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7" name="Google Shape;377;p28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78" name="Google Shape;37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718" y="1564642"/>
            <a:ext cx="1401851" cy="1465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  <a:reflection blurRad="0" dir="5400000" dist="101600" endA="300" endPos="55500" kx="0" rotWithShape="0" algn="bl" stA="50000" stPos="0" sy="-100000" ky="0"/>
          </a:effectLst>
        </p:spPr>
      </p:pic>
      <p:sp>
        <p:nvSpPr>
          <p:cNvPr id="379" name="Google Shape;379;p28"/>
          <p:cNvSpPr txBox="1"/>
          <p:nvPr/>
        </p:nvSpPr>
        <p:spPr>
          <a:xfrm>
            <a:off x="10435905" y="2865665"/>
            <a:ext cx="1666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PRIMĂRIA ȘTEFAN VODĂ</a:t>
            </a:r>
            <a:endParaRPr b="1" sz="18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"/>
          <p:cNvSpPr/>
          <p:nvPr/>
        </p:nvSpPr>
        <p:spPr>
          <a:xfrm>
            <a:off x="0" y="637753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5" name="Google Shape;385;p29"/>
          <p:cNvSpPr txBox="1"/>
          <p:nvPr>
            <p:ph type="title"/>
          </p:nvPr>
        </p:nvSpPr>
        <p:spPr>
          <a:xfrm>
            <a:off x="806699" y="729627"/>
            <a:ext cx="632325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b="1" lang="ru-RU" sz="4000">
                <a:solidFill>
                  <a:schemeClr val="lt1"/>
                </a:solidFill>
              </a:rPr>
              <a:t>Renovare stadion gimnaziul rus „Dimitrie Cantemir”</a:t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386" name="Google Shape;386;p29"/>
          <p:cNvSpPr txBox="1"/>
          <p:nvPr>
            <p:ph idx="1" type="body"/>
          </p:nvPr>
        </p:nvSpPr>
        <p:spPr>
          <a:xfrm>
            <a:off x="1184736" y="2354780"/>
            <a:ext cx="6203293" cy="12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Suprafața – 1583 ha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Costul lucrărilor – 1 167 701 MDL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</p:txBody>
      </p:sp>
      <p:grpSp>
        <p:nvGrpSpPr>
          <p:cNvPr id="387" name="Google Shape;387;p29"/>
          <p:cNvGrpSpPr/>
          <p:nvPr/>
        </p:nvGrpSpPr>
        <p:grpSpPr>
          <a:xfrm>
            <a:off x="129473" y="3718958"/>
            <a:ext cx="8043483" cy="2592160"/>
            <a:chOff x="-2594682" y="4171391"/>
            <a:chExt cx="11257768" cy="3926617"/>
          </a:xfrm>
        </p:grpSpPr>
        <p:pic>
          <p:nvPicPr>
            <p:cNvPr id="388" name="Google Shape;388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2594682" y="4171391"/>
              <a:ext cx="5865293" cy="3909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50764" y="4188765"/>
              <a:ext cx="5212322" cy="39092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0" name="Google Shape;390;p29"/>
          <p:cNvGrpSpPr/>
          <p:nvPr/>
        </p:nvGrpSpPr>
        <p:grpSpPr>
          <a:xfrm>
            <a:off x="8290723" y="865849"/>
            <a:ext cx="3759763" cy="5453237"/>
            <a:chOff x="8234078" y="1140677"/>
            <a:chExt cx="3759763" cy="5385748"/>
          </a:xfrm>
        </p:grpSpPr>
        <p:pic>
          <p:nvPicPr>
            <p:cNvPr id="391" name="Google Shape;391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34078" y="3978441"/>
              <a:ext cx="3745502" cy="2547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2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254598" y="1140677"/>
              <a:ext cx="3739243" cy="27164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071" y="834203"/>
            <a:ext cx="9854434" cy="534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82780" y="139021"/>
            <a:ext cx="2862262" cy="2800350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5309" y="3447237"/>
            <a:ext cx="4009443" cy="305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1046" y="3422256"/>
            <a:ext cx="4009443" cy="305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75239"/>
            <a:ext cx="3674233" cy="305130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0"/>
          <p:cNvSpPr/>
          <p:nvPr/>
        </p:nvSpPr>
        <p:spPr>
          <a:xfrm>
            <a:off x="0" y="637753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1" name="Google Shape;401;p30"/>
          <p:cNvSpPr txBox="1"/>
          <p:nvPr>
            <p:ph type="title"/>
          </p:nvPr>
        </p:nvSpPr>
        <p:spPr>
          <a:xfrm>
            <a:off x="806699" y="729627"/>
            <a:ext cx="632325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b="1" lang="ru-RU" sz="4000">
                <a:solidFill>
                  <a:schemeClr val="lt1"/>
                </a:solidFill>
              </a:rPr>
              <a:t>Renovare stadion gimnaziul rus „Dimitrie Cantemir”</a:t>
            </a:r>
            <a:endParaRPr b="1" sz="4000">
              <a:solidFill>
                <a:schemeClr val="lt1"/>
              </a:solidFill>
            </a:endParaRPr>
          </a:p>
        </p:txBody>
      </p:sp>
      <p:pic>
        <p:nvPicPr>
          <p:cNvPr id="402" name="Google Shape;40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90168" y="194209"/>
            <a:ext cx="4009443" cy="305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1"/>
          <p:cNvSpPr txBox="1"/>
          <p:nvPr/>
        </p:nvSpPr>
        <p:spPr>
          <a:xfrm>
            <a:off x="712099" y="1497026"/>
            <a:ext cx="41585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Contractul de finanțare -</a:t>
            </a:r>
            <a:r>
              <a:rPr b="1" lang="ru-RU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8 730 852 MDL</a:t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8533" y="2601590"/>
            <a:ext cx="3326791" cy="411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4336" y="2621818"/>
            <a:ext cx="3811349" cy="409861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1"/>
          <p:cNvSpPr txBox="1"/>
          <p:nvPr/>
        </p:nvSpPr>
        <p:spPr>
          <a:xfrm>
            <a:off x="681754" y="1931401"/>
            <a:ext cx="61054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Contribuția primăriei Ștefan Vodă - </a:t>
            </a: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873 085 MDL </a:t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20" y="2621819"/>
            <a:ext cx="4681728" cy="406220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1"/>
          <p:cNvSpPr/>
          <p:nvPr/>
        </p:nvSpPr>
        <p:spPr>
          <a:xfrm>
            <a:off x="0" y="-97105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„Valorificarea patrimoniului și revitalizarea </a:t>
            </a:r>
            <a:endParaRPr b="1" sz="3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Centrului istoric Kizil”  I ediție</a:t>
            </a:r>
            <a:endParaRPr sz="3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0" y="-97105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„Valorificarea patrimoniului și revitalizarea </a:t>
            </a:r>
            <a:endParaRPr b="1" sz="3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Centrului istoric Kizil”  I ediție</a:t>
            </a:r>
            <a:endParaRPr sz="3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418" name="Google Shape;418;p32"/>
          <p:cNvGrpSpPr/>
          <p:nvPr/>
        </p:nvGrpSpPr>
        <p:grpSpPr>
          <a:xfrm>
            <a:off x="8698597" y="1594801"/>
            <a:ext cx="3316568" cy="4686348"/>
            <a:chOff x="6908383" y="1083046"/>
            <a:chExt cx="3804179" cy="5599551"/>
          </a:xfrm>
        </p:grpSpPr>
        <p:pic>
          <p:nvPicPr>
            <p:cNvPr id="419" name="Google Shape;419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58666" y="1083046"/>
              <a:ext cx="3727394" cy="2647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08383" y="3994310"/>
              <a:ext cx="3804179" cy="26882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1" name="Google Shape;42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6375" y="1602224"/>
            <a:ext cx="3746611" cy="466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9793" y="4031614"/>
            <a:ext cx="3196384" cy="225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67914" y="1594109"/>
            <a:ext cx="3188263" cy="2197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3"/>
          <p:cNvSpPr/>
          <p:nvPr/>
        </p:nvSpPr>
        <p:spPr>
          <a:xfrm>
            <a:off x="0" y="386898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9" name="Google Shape;429;p33"/>
          <p:cNvSpPr txBox="1"/>
          <p:nvPr>
            <p:ph type="title"/>
          </p:nvPr>
        </p:nvSpPr>
        <p:spPr>
          <a:xfrm>
            <a:off x="-307497" y="0"/>
            <a:ext cx="8666569" cy="2033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orbel"/>
              <a:buNone/>
            </a:pPr>
            <a:r>
              <a:rPr lang="ru-RU">
                <a:solidFill>
                  <a:srgbClr val="FF0000"/>
                </a:solidFill>
              </a:rPr>
              <a:t>       </a:t>
            </a:r>
            <a:r>
              <a:rPr b="1" lang="ru-RU" sz="3100">
                <a:solidFill>
                  <a:schemeClr val="lt1"/>
                </a:solidFill>
              </a:rPr>
              <a:t>ONDRL  Programul Național </a:t>
            </a:r>
            <a:br>
              <a:rPr b="1" lang="ru-RU" sz="3100">
                <a:solidFill>
                  <a:schemeClr val="lt1"/>
                </a:solidFill>
              </a:rPr>
            </a:br>
            <a:r>
              <a:rPr b="1" lang="ru-RU" sz="3100">
                <a:solidFill>
                  <a:schemeClr val="lt1"/>
                </a:solidFill>
              </a:rPr>
              <a:t>    „Satul European” Ediția II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30" name="Google Shape;430;p33"/>
          <p:cNvSpPr txBox="1"/>
          <p:nvPr>
            <p:ph idx="1" type="body"/>
          </p:nvPr>
        </p:nvSpPr>
        <p:spPr>
          <a:xfrm>
            <a:off x="695915" y="1966363"/>
            <a:ext cx="7272897" cy="817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</a:pPr>
            <a:r>
              <a:rPr lang="ru-RU" sz="1800">
                <a:latin typeface="Arial Narrow"/>
                <a:ea typeface="Arial Narrow"/>
                <a:cs typeface="Arial Narrow"/>
                <a:sym typeface="Arial Narrow"/>
              </a:rPr>
              <a:t>Îmbunătățirea condițiilor de educație de timpurie prin aplicarea măsurilor de eficiență energetică la IET Grădinița de Copii NR.3 „Alionușca ” or. Ștefan Vodă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ru-RU" sz="2400">
                <a:solidFill>
                  <a:srgbClr val="FF0000"/>
                </a:solidFill>
              </a:rPr>
              <a:t> </a:t>
            </a: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3 866 518, 00 MDL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</a:pPr>
            <a:r>
              <a:t/>
            </a:r>
            <a:endParaRPr sz="1800"/>
          </a:p>
        </p:txBody>
      </p:sp>
      <p:grpSp>
        <p:nvGrpSpPr>
          <p:cNvPr id="431" name="Google Shape;431;p33"/>
          <p:cNvGrpSpPr/>
          <p:nvPr/>
        </p:nvGrpSpPr>
        <p:grpSpPr>
          <a:xfrm>
            <a:off x="512012" y="3453196"/>
            <a:ext cx="7863244" cy="3230824"/>
            <a:chOff x="8348969" y="3805348"/>
            <a:chExt cx="6542691" cy="2413419"/>
          </a:xfrm>
        </p:grpSpPr>
        <p:pic>
          <p:nvPicPr>
            <p:cNvPr id="432" name="Google Shape;432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48969" y="3805348"/>
              <a:ext cx="3130378" cy="2401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761328" y="3806917"/>
              <a:ext cx="3130332" cy="2411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4" name="Google Shape;43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90266" y="2597542"/>
            <a:ext cx="3318316" cy="4086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"/>
          <p:cNvSpPr txBox="1"/>
          <p:nvPr>
            <p:ph idx="1" type="body"/>
          </p:nvPr>
        </p:nvSpPr>
        <p:spPr>
          <a:xfrm>
            <a:off x="234670" y="2702739"/>
            <a:ext cx="5883583" cy="2745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Clădirea a fost complet reabilitată și eficientizată energetic. În cadrul proiectului de modernizare, casa de cultură a fost transformată într-un centru administrativ multifuncțional.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𝐏𝐫𝐨𝐢𝐞𝐜𝐭𝐮𝐥 𝐝𝐞 𝐫𝐞𝐩𝐚𝐫𝐚𝐭̦𝐢𝐞 𝐜𝐚𝐩𝐢𝐭𝐚𝐥𝐚̆ 𝐚 𝐞𝐝𝐢𝐟𝐢𝐜𝐢𝐮𝐥𝐮𝐢 𝐚 𝐟𝐨𝐬𝐭 𝐫𝐞𝐚𝐥𝐢𝐳𝐚𝐭 𝐩𝐫𝐢𝐧 𝐏𝐫𝐨𝐠𝐫𝐚𝐦𝐮𝐥 𝐍𝐚𝐭̦𝐢𝐨𝐧𝐚𝐥 ”𝐒𝐚𝐭𝐮𝐥 𝐄𝐮𝐫𝐨𝐩𝐞𝐚𝐧” Ediția I,  începutul 19.10.2022 – 30.06.2024</a:t>
            </a:r>
            <a:endParaRPr/>
          </a:p>
        </p:txBody>
      </p:sp>
      <p:sp>
        <p:nvSpPr>
          <p:cNvPr id="440" name="Google Shape;440;p34"/>
          <p:cNvSpPr/>
          <p:nvPr/>
        </p:nvSpPr>
        <p:spPr>
          <a:xfrm>
            <a:off x="0" y="597292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41" name="Google Shape;441;p34"/>
          <p:cNvSpPr txBox="1"/>
          <p:nvPr>
            <p:ph type="title"/>
          </p:nvPr>
        </p:nvSpPr>
        <p:spPr>
          <a:xfrm>
            <a:off x="534074" y="663547"/>
            <a:ext cx="5891002" cy="1132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rbel"/>
              <a:buNone/>
            </a:pPr>
            <a:r>
              <a:rPr b="1" lang="ru-RU">
                <a:solidFill>
                  <a:schemeClr val="lt1"/>
                </a:solidFill>
              </a:rPr>
              <a:t>CASA DE CULTURĂ</a:t>
            </a:r>
            <a:endParaRPr/>
          </a:p>
        </p:txBody>
      </p:sp>
      <p:sp>
        <p:nvSpPr>
          <p:cNvPr id="442" name="Google Shape;442;p34"/>
          <p:cNvSpPr txBox="1"/>
          <p:nvPr/>
        </p:nvSpPr>
        <p:spPr>
          <a:xfrm>
            <a:off x="1861168" y="5010421"/>
            <a:ext cx="359084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8 699 999 MDL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2121" y="2498571"/>
            <a:ext cx="5660516" cy="377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5"/>
          <p:cNvSpPr/>
          <p:nvPr/>
        </p:nvSpPr>
        <p:spPr>
          <a:xfrm>
            <a:off x="0" y="597292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49" name="Google Shape;449;p35"/>
          <p:cNvSpPr txBox="1"/>
          <p:nvPr>
            <p:ph type="title"/>
          </p:nvPr>
        </p:nvSpPr>
        <p:spPr>
          <a:xfrm>
            <a:off x="534074" y="663547"/>
            <a:ext cx="5891002" cy="1132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rbel"/>
              <a:buNone/>
            </a:pPr>
            <a:r>
              <a:rPr b="1" lang="ru-RU">
                <a:solidFill>
                  <a:schemeClr val="lt1"/>
                </a:solidFill>
              </a:rPr>
              <a:t>CASA DE CULTURĂ</a:t>
            </a:r>
            <a:endParaRPr/>
          </a:p>
        </p:txBody>
      </p:sp>
      <p:sp>
        <p:nvSpPr>
          <p:cNvPr id="450" name="Google Shape;450;p35"/>
          <p:cNvSpPr txBox="1"/>
          <p:nvPr>
            <p:ph idx="1" type="body"/>
          </p:nvPr>
        </p:nvSpPr>
        <p:spPr>
          <a:xfrm>
            <a:off x="1621704" y="2102060"/>
            <a:ext cx="9593856" cy="689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</a:pPr>
            <a:r>
              <a:rPr lang="ru-RU"/>
              <a:t>Reparație capitală et.</a:t>
            </a:r>
            <a:r>
              <a:rPr lang="ru-RU" sz="2400"/>
              <a:t>I                               Costul: </a:t>
            </a:r>
            <a:r>
              <a:rPr b="1" lang="ru-RU" sz="2400">
                <a:latin typeface="Arial"/>
                <a:ea typeface="Arial"/>
                <a:cs typeface="Arial"/>
                <a:sym typeface="Arial"/>
              </a:rPr>
              <a:t>259 748 MDL 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🛠️" id="451" name="Google Shape;45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27550" y="-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436" y="2937409"/>
            <a:ext cx="4178710" cy="2925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9010" y="2927995"/>
            <a:ext cx="3918014" cy="293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3912" y="2927000"/>
            <a:ext cx="3925876" cy="2944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6"/>
          <p:cNvSpPr txBox="1"/>
          <p:nvPr>
            <p:ph idx="1" type="body"/>
          </p:nvPr>
        </p:nvSpPr>
        <p:spPr>
          <a:xfrm>
            <a:off x="974343" y="1995559"/>
            <a:ext cx="9690959" cy="488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</a:pPr>
            <a:r>
              <a:rPr lang="ru-RU"/>
              <a:t>Reparație capitală et.II                               Cost:   </a:t>
            </a:r>
            <a:r>
              <a:rPr b="1" lang="ru-RU">
                <a:latin typeface="Arial"/>
                <a:ea typeface="Arial"/>
                <a:cs typeface="Arial"/>
                <a:sym typeface="Arial"/>
              </a:rPr>
              <a:t>211 583, 89 MDL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🛠️" id="460" name="Google Shape;46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27550" y="-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36"/>
          <p:cNvGrpSpPr/>
          <p:nvPr/>
        </p:nvGrpSpPr>
        <p:grpSpPr>
          <a:xfrm>
            <a:off x="3363911" y="2607395"/>
            <a:ext cx="8717497" cy="3866234"/>
            <a:chOff x="5256380" y="2562298"/>
            <a:chExt cx="11593433" cy="5277483"/>
          </a:xfrm>
        </p:grpSpPr>
        <p:pic>
          <p:nvPicPr>
            <p:cNvPr id="462" name="Google Shape;462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256380" y="2570944"/>
              <a:ext cx="3951626" cy="5268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182887" y="2562298"/>
              <a:ext cx="3949826" cy="5266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3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913376" y="2590398"/>
              <a:ext cx="3936437" cy="52485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5" name="Google Shape;465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3100" y="2610094"/>
            <a:ext cx="3121769" cy="383521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6"/>
          <p:cNvSpPr/>
          <p:nvPr/>
        </p:nvSpPr>
        <p:spPr>
          <a:xfrm>
            <a:off x="0" y="597292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67" name="Google Shape;467;p36"/>
          <p:cNvSpPr txBox="1"/>
          <p:nvPr>
            <p:ph type="title"/>
          </p:nvPr>
        </p:nvSpPr>
        <p:spPr>
          <a:xfrm>
            <a:off x="534074" y="663547"/>
            <a:ext cx="5891002" cy="1132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rbel"/>
              <a:buNone/>
            </a:pPr>
            <a:r>
              <a:rPr b="1" lang="ru-RU">
                <a:solidFill>
                  <a:schemeClr val="lt1"/>
                </a:solidFill>
              </a:rPr>
              <a:t>CASA DE CULTURĂ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7"/>
          <p:cNvSpPr/>
          <p:nvPr/>
        </p:nvSpPr>
        <p:spPr>
          <a:xfrm>
            <a:off x="0" y="516371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3" name="Google Shape;473;p37"/>
          <p:cNvSpPr txBox="1"/>
          <p:nvPr>
            <p:ph type="title"/>
          </p:nvPr>
        </p:nvSpPr>
        <p:spPr>
          <a:xfrm>
            <a:off x="534074" y="663547"/>
            <a:ext cx="5891002" cy="1132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rbel"/>
              <a:buNone/>
            </a:pPr>
            <a:r>
              <a:rPr b="1" lang="ru-RU">
                <a:solidFill>
                  <a:schemeClr val="lt1"/>
                </a:solidFill>
              </a:rPr>
              <a:t>CASA DE CULTURĂ</a:t>
            </a:r>
            <a:endParaRPr/>
          </a:p>
        </p:txBody>
      </p:sp>
      <p:sp>
        <p:nvSpPr>
          <p:cNvPr id="474" name="Google Shape;474;p37"/>
          <p:cNvSpPr txBox="1"/>
          <p:nvPr>
            <p:ph idx="1" type="body"/>
          </p:nvPr>
        </p:nvSpPr>
        <p:spPr>
          <a:xfrm>
            <a:off x="658755" y="2880764"/>
            <a:ext cx="4123638" cy="214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ct val="100000"/>
              <a:buNone/>
            </a:pPr>
            <a:r>
              <a:rPr lang="ru-RU" sz="3200"/>
              <a:t>Lucrări de reparație a Bibliotecii Publice Orășenești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ct val="100000"/>
              <a:buNone/>
            </a:pPr>
            <a:r>
              <a:rPr b="1" lang="ru-RU">
                <a:latin typeface="Arial"/>
                <a:ea typeface="Arial"/>
                <a:cs typeface="Arial"/>
                <a:sym typeface="Arial"/>
              </a:rPr>
              <a:t> 68 575 MDL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🛠️" id="475" name="Google Shape;47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27550" y="-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4033" y="1626499"/>
            <a:ext cx="6384616" cy="4788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/>
          <p:nvPr/>
        </p:nvSpPr>
        <p:spPr>
          <a:xfrm>
            <a:off x="0" y="39499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82" name="Google Shape;482;p38"/>
          <p:cNvSpPr txBox="1"/>
          <p:nvPr>
            <p:ph type="title"/>
          </p:nvPr>
        </p:nvSpPr>
        <p:spPr>
          <a:xfrm>
            <a:off x="1836893" y="575519"/>
            <a:ext cx="8116311" cy="994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rbel"/>
              <a:buNone/>
            </a:pPr>
            <a:r>
              <a:rPr b="1" lang="ru-RU" sz="3200">
                <a:solidFill>
                  <a:schemeClr val="lt1"/>
                </a:solidFill>
              </a:rPr>
              <a:t>INSTALAREA ECRANULUI LED </a:t>
            </a:r>
            <a:br>
              <a:rPr b="1" lang="ru-RU" sz="3200">
                <a:solidFill>
                  <a:schemeClr val="lt1"/>
                </a:solidFill>
              </a:rPr>
            </a:br>
            <a:r>
              <a:rPr b="1" lang="ru-RU" sz="3200">
                <a:solidFill>
                  <a:schemeClr val="lt1"/>
                </a:solidFill>
              </a:rPr>
              <a:t>în Sala Mare de Festivități a Casei de Cultură  </a:t>
            </a: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258 600 MDL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1013" y="2629001"/>
            <a:ext cx="3656922" cy="325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28" y="2629910"/>
            <a:ext cx="3805790" cy="32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6332" y="2620305"/>
            <a:ext cx="3875143" cy="3265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9"/>
          <p:cNvSpPr/>
          <p:nvPr/>
        </p:nvSpPr>
        <p:spPr>
          <a:xfrm>
            <a:off x="0" y="736068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91" name="Google Shape;491;p39"/>
          <p:cNvSpPr txBox="1"/>
          <p:nvPr/>
        </p:nvSpPr>
        <p:spPr>
          <a:xfrm>
            <a:off x="771774" y="147442"/>
            <a:ext cx="10515600" cy="11238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Bugetarea participativă 2024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Lista câștigătorilor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39"/>
          <p:cNvPicPr preferRelativeResize="0"/>
          <p:nvPr/>
        </p:nvPicPr>
        <p:blipFill rotWithShape="1">
          <a:blip r:embed="rId3">
            <a:alphaModFix/>
          </a:blip>
          <a:srcRect b="1901" l="1078" r="1189" t="1943"/>
          <a:stretch/>
        </p:blipFill>
        <p:spPr>
          <a:xfrm>
            <a:off x="1371599" y="1431983"/>
            <a:ext cx="9601201" cy="5236235"/>
          </a:xfrm>
          <a:prstGeom prst="rect">
            <a:avLst/>
          </a:prstGeom>
          <a:noFill/>
          <a:ln cap="flat" cmpd="sng" w="57150">
            <a:solidFill>
              <a:srgbClr val="20575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/>
          <p:nvPr>
            <p:ph idx="1" type="body"/>
          </p:nvPr>
        </p:nvSpPr>
        <p:spPr>
          <a:xfrm>
            <a:off x="668176" y="376808"/>
            <a:ext cx="10704673" cy="6187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Stimați cetățeni,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Vă prezint raportul de activitate                                                                                                                              pentru perioada 2024–2025.                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Această perioadă a fost caracterizată de eforturi constante dedicate dezvoltării și modernizării comunității noastre. Activitatea administrației publice locale a fost orientată spre îmbunătățirea infrastructurii, amenajarea spațiilor publice, protejarea mediului și dezvoltarea serviciilor pentru cetățeni.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200"/>
              <a:buNone/>
            </a:pPr>
            <a:r>
              <a:t/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Prin implicare, responsabilitate și o colaborare strânsă cu dumneavoastră, au fost realizate proiecte importante, menite să contribuie la creșterea calității vieții și la satisfacerea nevoilor reale ale comunității.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200"/>
              <a:buNone/>
            </a:pPr>
            <a:r>
              <a:t/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Prezentul raport evidențiază atât realizările obținute, cât și provocările întâmpinate, reafirmând angajamentul nostru ferm de a continua dezvoltarea localității.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200"/>
              <a:buNone/>
            </a:pPr>
            <a:r>
              <a:t/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Vă mulțumesc pentru încrederea și sprijinul acordat!</a:t>
            </a:r>
            <a:endParaRPr/>
          </a:p>
          <a:p>
            <a:pPr indent="-5080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</a:pPr>
            <a:r>
              <a:t/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40"/>
          <p:cNvGrpSpPr/>
          <p:nvPr/>
        </p:nvGrpSpPr>
        <p:grpSpPr>
          <a:xfrm>
            <a:off x="0" y="2220686"/>
            <a:ext cx="12081469" cy="3721464"/>
            <a:chOff x="-53294" y="2039815"/>
            <a:chExt cx="12081469" cy="3721464"/>
          </a:xfrm>
        </p:grpSpPr>
        <p:pic>
          <p:nvPicPr>
            <p:cNvPr id="498" name="Google Shape;498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53294" y="2039815"/>
              <a:ext cx="3396343" cy="37078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56435" y="2069960"/>
              <a:ext cx="2768490" cy="3691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59685" y="2059186"/>
              <a:ext cx="2768490" cy="36913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1" name="Google Shape;501;p40"/>
          <p:cNvSpPr/>
          <p:nvPr/>
        </p:nvSpPr>
        <p:spPr>
          <a:xfrm>
            <a:off x="0" y="-97105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02" name="Google Shape;502;p40"/>
          <p:cNvSpPr txBox="1"/>
          <p:nvPr/>
        </p:nvSpPr>
        <p:spPr>
          <a:xfrm>
            <a:off x="771774" y="147442"/>
            <a:ext cx="10515600" cy="11238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Bugetarea participativă 2024</a:t>
            </a:r>
            <a:endParaRPr b="1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3185" y="2230437"/>
            <a:ext cx="2867227" cy="3688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1"/>
          <p:cNvSpPr/>
          <p:nvPr/>
        </p:nvSpPr>
        <p:spPr>
          <a:xfrm>
            <a:off x="0" y="78279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09" name="Google Shape;509;p41"/>
          <p:cNvSpPr txBox="1"/>
          <p:nvPr/>
        </p:nvSpPr>
        <p:spPr>
          <a:xfrm>
            <a:off x="771774" y="147442"/>
            <a:ext cx="10515600" cy="11238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Bugetarea participativă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Lista câștigătorilor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41"/>
          <p:cNvPicPr preferRelativeResize="0"/>
          <p:nvPr/>
        </p:nvPicPr>
        <p:blipFill rotWithShape="1">
          <a:blip r:embed="rId3">
            <a:alphaModFix/>
          </a:blip>
          <a:srcRect b="1907" l="805" r="847" t="1243"/>
          <a:stretch/>
        </p:blipFill>
        <p:spPr>
          <a:xfrm>
            <a:off x="1992702" y="1423359"/>
            <a:ext cx="8272732" cy="5262114"/>
          </a:xfrm>
          <a:prstGeom prst="rect">
            <a:avLst/>
          </a:prstGeom>
          <a:noFill/>
          <a:ln cap="flat" cmpd="sng" w="57150">
            <a:solidFill>
              <a:srgbClr val="20575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42"/>
          <p:cNvGrpSpPr/>
          <p:nvPr/>
        </p:nvGrpSpPr>
        <p:grpSpPr>
          <a:xfrm>
            <a:off x="429624" y="1643037"/>
            <a:ext cx="7391926" cy="4788039"/>
            <a:chOff x="312156" y="339953"/>
            <a:chExt cx="7391926" cy="4788039"/>
          </a:xfrm>
        </p:grpSpPr>
        <p:pic>
          <p:nvPicPr>
            <p:cNvPr id="516" name="Google Shape;516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12156" y="341403"/>
              <a:ext cx="3589942" cy="4786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14140" y="339953"/>
              <a:ext cx="3589942" cy="47865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8" name="Google Shape;518;p42"/>
          <p:cNvSpPr/>
          <p:nvPr/>
        </p:nvSpPr>
        <p:spPr>
          <a:xfrm>
            <a:off x="0" y="-97105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19" name="Google Shape;519;p42"/>
          <p:cNvSpPr txBox="1"/>
          <p:nvPr>
            <p:ph type="title"/>
          </p:nvPr>
        </p:nvSpPr>
        <p:spPr>
          <a:xfrm>
            <a:off x="771774" y="147442"/>
            <a:ext cx="10515600" cy="11238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Bugetarea participativă 2025</a:t>
            </a:r>
            <a:endParaRPr b="1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42"/>
          <p:cNvPicPr preferRelativeResize="0"/>
          <p:nvPr/>
        </p:nvPicPr>
        <p:blipFill rotWithShape="1">
          <a:blip r:embed="rId5">
            <a:alphaModFix/>
          </a:blip>
          <a:srcRect b="2189" l="1113" r="1340" t="1010"/>
          <a:stretch/>
        </p:blipFill>
        <p:spPr>
          <a:xfrm>
            <a:off x="8059668" y="1626500"/>
            <a:ext cx="3722336" cy="4806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3"/>
          <p:cNvSpPr/>
          <p:nvPr/>
        </p:nvSpPr>
        <p:spPr>
          <a:xfrm>
            <a:off x="0" y="403082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26" name="Google Shape;526;p43"/>
          <p:cNvSpPr txBox="1"/>
          <p:nvPr>
            <p:ph type="title"/>
          </p:nvPr>
        </p:nvSpPr>
        <p:spPr>
          <a:xfrm>
            <a:off x="1356092" y="2459978"/>
            <a:ext cx="5303652" cy="31154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Corbel"/>
              <a:buNone/>
            </a:pPr>
            <a:br>
              <a:rPr lang="ru-RU" sz="1800"/>
            </a:br>
            <a:r>
              <a:rPr lang="ru-RU" sz="1800"/>
              <a:t>    </a:t>
            </a:r>
            <a:r>
              <a:rPr lang="ru-RU" sz="2000">
                <a:latin typeface="Arial"/>
                <a:ea typeface="Arial"/>
                <a:cs typeface="Arial"/>
                <a:sym typeface="Arial"/>
              </a:rPr>
              <a:t>Dedicată celor 520 de ani de la moartea lui Ștefan cel Mare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În colaborare cu Caparol Moldova, Institutul Cultural Român „Mihai Eminescu” la Chișinău și Primăria Ștefan Vodă. </a:t>
            </a:r>
            <a:br>
              <a:rPr lang="ru-RU" sz="2000"/>
            </a:br>
            <a:endParaRPr sz="2000"/>
          </a:p>
        </p:txBody>
      </p:sp>
      <p:sp>
        <p:nvSpPr>
          <p:cNvPr id="527" name="Google Shape;527;p43"/>
          <p:cNvSpPr txBox="1"/>
          <p:nvPr/>
        </p:nvSpPr>
        <p:spPr>
          <a:xfrm>
            <a:off x="2138320" y="721642"/>
            <a:ext cx="37931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Pictura murală </a:t>
            </a:r>
            <a:endParaRPr b="1" sz="4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28" name="Google Shape;52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483" y="3083063"/>
            <a:ext cx="3973189" cy="357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3"/>
          <p:cNvPicPr preferRelativeResize="0"/>
          <p:nvPr/>
        </p:nvPicPr>
        <p:blipFill rotWithShape="1">
          <a:blip r:embed="rId4">
            <a:alphaModFix/>
          </a:blip>
          <a:srcRect b="27676" l="0" r="49922" t="0"/>
          <a:stretch/>
        </p:blipFill>
        <p:spPr>
          <a:xfrm>
            <a:off x="7509408" y="234824"/>
            <a:ext cx="4191675" cy="378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9663" y="2513816"/>
            <a:ext cx="5438274" cy="407870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4"/>
          <p:cNvSpPr/>
          <p:nvPr/>
        </p:nvSpPr>
        <p:spPr>
          <a:xfrm>
            <a:off x="0" y="929064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36" name="Google Shape;536;p44"/>
          <p:cNvSpPr txBox="1"/>
          <p:nvPr>
            <p:ph type="title"/>
          </p:nvPr>
        </p:nvSpPr>
        <p:spPr>
          <a:xfrm>
            <a:off x="3375373" y="655881"/>
            <a:ext cx="7744077" cy="1853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Deschiderea 𝐂𝐞𝐧𝐭𝐫𝐮𝐥ui 𝐝𝐞 𝐈𝐧𝐟𝐨𝐫𝐦𝐚𝐫𝐞 ș𝐢 𝐒𝐞𝐫𝐯𝐢𝐜𝐢𝐢 𝐩𝐞𝐧𝐭𝐫𝐮 𝐂𝐞𝐭ăț𝐞𝐧𝐢 (𝐂𝐈𝐒𝐂) 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3041" y="2823410"/>
            <a:ext cx="3254677" cy="250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9323" y="397184"/>
            <a:ext cx="2341970" cy="234197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4"/>
          <p:cNvSpPr txBox="1"/>
          <p:nvPr/>
        </p:nvSpPr>
        <p:spPr>
          <a:xfrm>
            <a:off x="9204158" y="5722840"/>
            <a:ext cx="61040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227 690,00 MDL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5"/>
          <p:cNvSpPr txBox="1"/>
          <p:nvPr>
            <p:ph type="title"/>
          </p:nvPr>
        </p:nvSpPr>
        <p:spPr>
          <a:xfrm>
            <a:off x="1295038" y="1706336"/>
            <a:ext cx="8036740" cy="3037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Narrow"/>
              <a:buNone/>
            </a:pP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BUGET ȘI FINANȚARE</a:t>
            </a:r>
            <a:endParaRPr b="1" sz="8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46" name="Google Shape;546;p45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47" name="Google Shape;54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718" y="1564642"/>
            <a:ext cx="1401851" cy="1465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  <a:reflection blurRad="0" dir="5400000" dist="101600" endA="300" endPos="55500" kx="0" rotWithShape="0" algn="bl" stA="50000" stPos="0" sy="-100000" ky="0"/>
          </a:effectLst>
        </p:spPr>
      </p:pic>
      <p:sp>
        <p:nvSpPr>
          <p:cNvPr id="548" name="Google Shape;548;p45"/>
          <p:cNvSpPr txBox="1"/>
          <p:nvPr/>
        </p:nvSpPr>
        <p:spPr>
          <a:xfrm>
            <a:off x="10435905" y="2865665"/>
            <a:ext cx="1666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PRIMĂRIA ȘTEFAN VODĂ</a:t>
            </a:r>
            <a:endParaRPr b="1" sz="18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2338" y="360521"/>
            <a:ext cx="8927431" cy="624705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080" y="473242"/>
            <a:ext cx="8812352" cy="589547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8"/>
          <p:cNvSpPr txBox="1"/>
          <p:nvPr>
            <p:ph type="title"/>
          </p:nvPr>
        </p:nvSpPr>
        <p:spPr>
          <a:xfrm>
            <a:off x="1123588" y="1706336"/>
            <a:ext cx="8036740" cy="3037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Narrow"/>
              <a:buNone/>
            </a:pP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PARTENERIATE</a:t>
            </a:r>
            <a:endParaRPr b="1" sz="8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5" name="Google Shape;565;p48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66" name="Google Shape;56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718" y="1564642"/>
            <a:ext cx="1401851" cy="1465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  <a:reflection blurRad="0" dir="5400000" dist="101600" endA="300" endPos="55500" kx="0" rotWithShape="0" algn="bl" stA="50000" stPos="0" sy="-100000" ky="0"/>
          </a:effectLst>
        </p:spPr>
      </p:pic>
      <p:sp>
        <p:nvSpPr>
          <p:cNvPr id="567" name="Google Shape;567;p48"/>
          <p:cNvSpPr txBox="1"/>
          <p:nvPr/>
        </p:nvSpPr>
        <p:spPr>
          <a:xfrm>
            <a:off x="10435905" y="2865665"/>
            <a:ext cx="1666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PRIMĂRIA ȘTEFAN VODĂ</a:t>
            </a:r>
            <a:endParaRPr b="1" sz="18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🌍" id="572" name="Google Shape;57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" y="-754063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♻️" id="573" name="Google Shape;57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400" y="-754063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▶" id="574" name="Google Shape;57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77288" y="-5873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▶" id="575" name="Google Shape;57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93188" y="-5873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▶" id="576" name="Google Shape;576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909088" y="-5873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96193" y="1209462"/>
            <a:ext cx="5962129" cy="4486502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9"/>
          <p:cNvSpPr txBox="1"/>
          <p:nvPr/>
        </p:nvSpPr>
        <p:spPr>
          <a:xfrm>
            <a:off x="659500" y="1331656"/>
            <a:ext cx="4260457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Semnarea Memorandumului de colaborare cu LEEN Moldova – un pas important pentru eficiență energetică, reducerea emisiilor și dezvoltare durabilă la nivel local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 txBox="1"/>
          <p:nvPr>
            <p:ph type="title"/>
          </p:nvPr>
        </p:nvSpPr>
        <p:spPr>
          <a:xfrm>
            <a:off x="1605281" y="1510393"/>
            <a:ext cx="7285626" cy="3037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Narrow"/>
              <a:buNone/>
            </a:pP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OBIECTIVELE PRINCIPALE</a:t>
            </a:r>
            <a:endParaRPr b="1" sz="8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718" y="1589135"/>
            <a:ext cx="1401851" cy="1465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  <a:reflection blurRad="0" dir="5400000" dist="101600" endA="300" endPos="55500" kx="0" rotWithShape="0" algn="bl" stA="50000" stPos="0" sy="-100000" ky="0"/>
          </a:effectLst>
        </p:spPr>
      </p:pic>
      <p:sp>
        <p:nvSpPr>
          <p:cNvPr id="178" name="Google Shape;178;p5"/>
          <p:cNvSpPr txBox="1"/>
          <p:nvPr/>
        </p:nvSpPr>
        <p:spPr>
          <a:xfrm>
            <a:off x="10435905" y="2865665"/>
            <a:ext cx="1666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PRIMĂRIA ȘTEFAN VODĂ</a:t>
            </a:r>
            <a:endParaRPr b="1" sz="18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🖍" id="583" name="Google Shape;58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90500" y="-25082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🖍" id="584" name="Google Shape;58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42900" y="-98425"/>
            <a:ext cx="152400" cy="15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5" name="Google Shape;585;p50"/>
          <p:cNvGrpSpPr/>
          <p:nvPr/>
        </p:nvGrpSpPr>
        <p:grpSpPr>
          <a:xfrm>
            <a:off x="6012382" y="184819"/>
            <a:ext cx="5607781" cy="4118121"/>
            <a:chOff x="6182315" y="322384"/>
            <a:chExt cx="5607781" cy="4118121"/>
          </a:xfrm>
        </p:grpSpPr>
        <p:pic>
          <p:nvPicPr>
            <p:cNvPr id="586" name="Google Shape;586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82315" y="2522693"/>
              <a:ext cx="2557083" cy="1917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90407" y="570267"/>
              <a:ext cx="2540899" cy="1703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5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071172" y="2500439"/>
              <a:ext cx="2718924" cy="1894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p5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087355" y="322384"/>
              <a:ext cx="2686556" cy="19648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0" name="Google Shape;590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36660" y="4466804"/>
            <a:ext cx="2548990" cy="206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925516" y="4474405"/>
            <a:ext cx="2775568" cy="206425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0"/>
          <p:cNvSpPr txBox="1"/>
          <p:nvPr/>
        </p:nvSpPr>
        <p:spPr>
          <a:xfrm>
            <a:off x="580603" y="1598693"/>
            <a:ext cx="496244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Cutia Preșcolarului și a Școlarului – Rechizite pentru micii școlari în parteneriat cu DRRM și grădinițele locale</a:t>
            </a:r>
            <a:endParaRPr b="1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50"/>
          <p:cNvSpPr txBox="1"/>
          <p:nvPr/>
        </p:nvSpPr>
        <p:spPr>
          <a:xfrm>
            <a:off x="2014917" y="5276007"/>
            <a:ext cx="21659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2024-2025</a:t>
            </a:r>
            <a:endParaRPr sz="3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🖍" id="598" name="Google Shape;59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90500" y="-25082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🖍" id="599" name="Google Shape;59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42900" y="-98425"/>
            <a:ext cx="152400" cy="15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0" name="Google Shape;600;p51"/>
          <p:cNvGrpSpPr/>
          <p:nvPr/>
        </p:nvGrpSpPr>
        <p:grpSpPr>
          <a:xfrm>
            <a:off x="7083405" y="3774143"/>
            <a:ext cx="4633860" cy="2776348"/>
            <a:chOff x="8350362" y="2949938"/>
            <a:chExt cx="4932487" cy="3263876"/>
          </a:xfrm>
        </p:grpSpPr>
        <p:pic>
          <p:nvPicPr>
            <p:cNvPr id="601" name="Google Shape;601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50362" y="2956176"/>
              <a:ext cx="2443229" cy="3257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27808" y="2949938"/>
              <a:ext cx="2255041" cy="32093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3" name="Google Shape;603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3514" y="3778981"/>
            <a:ext cx="2565175" cy="27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73270" y="336039"/>
            <a:ext cx="2116827" cy="31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46895" y="339864"/>
            <a:ext cx="5128321" cy="3188018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51"/>
          <p:cNvSpPr txBox="1"/>
          <p:nvPr/>
        </p:nvSpPr>
        <p:spPr>
          <a:xfrm>
            <a:off x="580603" y="684293"/>
            <a:ext cx="3352125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𝐂𝐚𝐫𝐚𝐯𝐚𝐧𝐚 𝐝𝐞 𝐂𝐫ă𝐜𝐢𝐮𝐧 – Solidaritate și Bucurie pentru Copii, în parteneriat cu Round Table Moldova și Germania</a:t>
            </a:r>
            <a:endParaRPr b="1" sz="2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2"/>
          <p:cNvSpPr txBox="1"/>
          <p:nvPr>
            <p:ph type="title"/>
          </p:nvPr>
        </p:nvSpPr>
        <p:spPr>
          <a:xfrm>
            <a:off x="522614" y="2298138"/>
            <a:ext cx="3571956" cy="19906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Distribuirea a 118 ghiozdane cu rechizite pentru copii, în parteneriat cu Primăria Copșa Mică și Asociația „Prietenia”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🖍" id="612" name="Google Shape;61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90500" y="-25082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🖍" id="613" name="Google Shape;61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42900" y="-9842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🌟" id="614" name="Google Shape;61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00" y="-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🎒" id="615" name="Google Shape;615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88888" y="-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📚" id="616" name="Google Shape;616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904788" y="-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92272" y="3406747"/>
            <a:ext cx="3685060" cy="239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15473" y="712099"/>
            <a:ext cx="3642305" cy="242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5390" y="3398656"/>
            <a:ext cx="3605883" cy="240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64738" y="728284"/>
            <a:ext cx="3579106" cy="2408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🖍" id="625" name="Google Shape;62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90500" y="-25082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🖍" id="626" name="Google Shape;62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42900" y="-9842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🌟" id="627" name="Google Shape;627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00" y="-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🎒" id="628" name="Google Shape;628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88888" y="-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📚" id="629" name="Google Shape;629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904788" y="-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🌟" id="630" name="Google Shape;63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00" y="-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💙" id="631" name="Google Shape;631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66150" y="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76525" y="3657599"/>
            <a:ext cx="5114165" cy="279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64815" y="404272"/>
            <a:ext cx="5101599" cy="3006519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53"/>
          <p:cNvSpPr txBox="1"/>
          <p:nvPr>
            <p:ph type="title"/>
          </p:nvPr>
        </p:nvSpPr>
        <p:spPr>
          <a:xfrm>
            <a:off x="587347" y="0"/>
            <a:ext cx="4122218" cy="410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bel"/>
              <a:buNone/>
            </a:pPr>
            <a:r>
              <a:rPr b="1" lang="ru-RU" sz="2800">
                <a:solidFill>
                  <a:schemeClr val="lt1"/>
                </a:solidFill>
              </a:rPr>
              <a:t>Sprijin umanitar (vouchere) pentru familii vulnerabile și refugiați, în parteneriat cu Ahmad Djavid Paknehad Charity </a:t>
            </a:r>
            <a: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Centre</a:t>
            </a:r>
            <a:r>
              <a:rPr b="1" lang="ru-RU" sz="2800">
                <a:solidFill>
                  <a:schemeClr val="lt1"/>
                </a:solidFill>
              </a:rPr>
              <a:t>, Help – Hilfe zur Selbsthilfe și Aktion Deutschland Hilft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635" name="Google Shape;635;p53"/>
          <p:cNvSpPr txBox="1"/>
          <p:nvPr/>
        </p:nvSpPr>
        <p:spPr>
          <a:xfrm>
            <a:off x="598811" y="3976815"/>
            <a:ext cx="370615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40 de beneficiari (familii vulnerabile și refugiați) au primit vouchere pentru produse alimentare și de igienă, în valoare de 800 lei/persoană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📖" id="640" name="Google Shape;64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28525" y="587375"/>
            <a:ext cx="152400" cy="15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1" name="Google Shape;641;p54"/>
          <p:cNvGrpSpPr/>
          <p:nvPr/>
        </p:nvGrpSpPr>
        <p:grpSpPr>
          <a:xfrm>
            <a:off x="5921753" y="492278"/>
            <a:ext cx="5528478" cy="5939542"/>
            <a:chOff x="6941349" y="-470674"/>
            <a:chExt cx="5528478" cy="5939542"/>
          </a:xfrm>
        </p:grpSpPr>
        <p:pic>
          <p:nvPicPr>
            <p:cNvPr id="642" name="Google Shape;642;p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41349" y="2249585"/>
              <a:ext cx="1861023" cy="2791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3" name="Google Shape;643;p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41870" y="-248441"/>
              <a:ext cx="1408516" cy="2113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042855" y="2126696"/>
              <a:ext cx="2978574" cy="3342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5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232805" y="-470674"/>
              <a:ext cx="3237022" cy="22318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6" name="Google Shape;646;p54"/>
          <p:cNvSpPr txBox="1"/>
          <p:nvPr/>
        </p:nvSpPr>
        <p:spPr>
          <a:xfrm>
            <a:off x="683778" y="978717"/>
            <a:ext cx="4940187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Proiect cultural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„Cărți în limba română pentru Republica Moldova”, în parteneriat cu Departamentul pentru Relația cu Republica Moldova și Biblioteca Națională a Republicii Moldova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✨" id="651" name="Google Shape;65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84125" y="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2" name="Google Shape;652;p55"/>
          <p:cNvGrpSpPr/>
          <p:nvPr/>
        </p:nvGrpSpPr>
        <p:grpSpPr>
          <a:xfrm>
            <a:off x="5146535" y="623087"/>
            <a:ext cx="6764943" cy="5467580"/>
            <a:chOff x="6301104" y="32255"/>
            <a:chExt cx="7278728" cy="6633734"/>
          </a:xfrm>
        </p:grpSpPr>
        <p:pic>
          <p:nvPicPr>
            <p:cNvPr id="653" name="Google Shape;653;p5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8170" y="43049"/>
              <a:ext cx="3843263" cy="3300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01104" y="2886115"/>
              <a:ext cx="2846022" cy="377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5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693740" y="3671278"/>
              <a:ext cx="3886092" cy="2907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6" name="Google Shape;656;p5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319276" y="32255"/>
              <a:ext cx="2811456" cy="25729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7" name="Google Shape;657;p55"/>
          <p:cNvSpPr txBox="1"/>
          <p:nvPr/>
        </p:nvSpPr>
        <p:spPr>
          <a:xfrm>
            <a:off x="877986" y="1206230"/>
            <a:ext cx="3556450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Acțiune socială pentru copii în perioada sărbătorilor de iarnă, în parteneriat cu Round Table Moldova și Round Table Germania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6"/>
          <p:cNvSpPr txBox="1"/>
          <p:nvPr>
            <p:ph type="title"/>
          </p:nvPr>
        </p:nvSpPr>
        <p:spPr>
          <a:xfrm>
            <a:off x="700636" y="1310910"/>
            <a:ext cx="3563867" cy="3924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</a:pPr>
            <a:r>
              <a:rPr b="1" lang="ru-RU" sz="4400">
                <a:solidFill>
                  <a:schemeClr val="lt1"/>
                </a:solidFill>
              </a:rPr>
              <a:t>𝐒𝐜𝐡𝐢𝐦𝐛𝐮𝐫𝐢 𝐂𝐮𝐥𝐭𝐮𝐫𝐚𝐥𝐞 𝐑𝐨𝐦â𝐧𝐞ș𝐭𝐢 𝐁𝐢𝐬𝐭𝐫𝐢ț𝐚 (𝐑𝐨𝐦â𝐧𝐢𝐚) – Ș𝐭𝐞𝐟𝐚𝐧 𝐕𝐨𝐝ă</a:t>
            </a:r>
            <a:endParaRPr b="1" sz="4400">
              <a:solidFill>
                <a:schemeClr val="lt1"/>
              </a:solidFill>
            </a:endParaRPr>
          </a:p>
        </p:txBody>
      </p:sp>
      <p:pic>
        <p:nvPicPr>
          <p:cNvPr id="663" name="Google Shape;66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7635" y="628144"/>
            <a:ext cx="4644828" cy="261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5268" y="3576679"/>
            <a:ext cx="4725749" cy="265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9086" y="1894843"/>
            <a:ext cx="2771243" cy="3328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7"/>
          <p:cNvSpPr/>
          <p:nvPr/>
        </p:nvSpPr>
        <p:spPr>
          <a:xfrm flipH="1">
            <a:off x="988081" y="1295824"/>
            <a:ext cx="4685290" cy="44319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ru-RU" sz="32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Instalarea 𝗰𝗼𝘃𝗼𝗿𝘂𝗹𝘂𝗶 𝗮𝗿𝘁𝗶𝗳𝗶𝗰𝗶𝗮𝗹 𝗽𝗲𝗻𝘁𝗿𝘂 𝘁𝗲𝗿𝗲𝗻𝘂𝗹 𝗱𝗲 𝗳𝗼𝘁𝗯𝗮𝗹 𝗮𝗺𝗽𝗹𝗮𝘀𝗮𝘁 𝗹â𝗻𝗴ă 𝗚𝗶𝗺𝗻𝗮𝘇𝗶𝘂𝗹 𝗿𝘂𝘀 „𝗗𝗺𝗶𝘁𝗿𝗶𝗲 𝗖𝗮𝗻𝘁𝗲𝗺𝗶𝗿”. </a:t>
            </a:r>
            <a:endParaRPr b="1" i="0" sz="32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ru-RU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b="1" i="0" lang="ru-RU" sz="32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𝗽𝗮𝗿𝘁𝗲nariat cu </a:t>
            </a:r>
            <a:r>
              <a:rPr b="1" i="0" lang="ru-RU" sz="3200" u="sng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Federația Moldovenească de Fotbal</a:t>
            </a:r>
            <a:endParaRPr b="1" i="0" sz="32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1" name="Google Shape;67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0997" y="347957"/>
            <a:ext cx="4554803" cy="6073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8"/>
          <p:cNvSpPr/>
          <p:nvPr/>
        </p:nvSpPr>
        <p:spPr>
          <a:xfrm>
            <a:off x="9823730" y="0"/>
            <a:ext cx="1998733" cy="685800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77" name="Google Shape;677;p58"/>
          <p:cNvSpPr/>
          <p:nvPr/>
        </p:nvSpPr>
        <p:spPr>
          <a:xfrm flipH="1">
            <a:off x="1209495" y="1684513"/>
            <a:ext cx="4365917" cy="286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ru-RU" sz="36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Programul de sterilizare a câinilor maidanezi, planificat pentru perioada 𝟮𝟬𝟮𝟰-𝟮𝟬𝟮𝟱.</a:t>
            </a:r>
            <a:endParaRPr b="1" i="0" sz="36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8790" y="1472750"/>
            <a:ext cx="2789021" cy="383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70190" y="1452745"/>
            <a:ext cx="2876550" cy="38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9"/>
          <p:cNvSpPr/>
          <p:nvPr/>
        </p:nvSpPr>
        <p:spPr>
          <a:xfrm>
            <a:off x="0" y="39499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85" name="Google Shape;685;p59"/>
          <p:cNvSpPr txBox="1"/>
          <p:nvPr>
            <p:ph type="title"/>
          </p:nvPr>
        </p:nvSpPr>
        <p:spPr>
          <a:xfrm>
            <a:off x="299407" y="1412757"/>
            <a:ext cx="6315416" cy="1050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rbel"/>
              <a:buNone/>
            </a:pPr>
            <a:r>
              <a:rPr b="1" lang="ru-RU">
                <a:solidFill>
                  <a:schemeClr val="lt1"/>
                </a:solidFill>
              </a:rPr>
              <a:t>COMM.Unity Planning </a:t>
            </a:r>
            <a:br>
              <a:rPr b="1" lang="ru-RU">
                <a:solidFill>
                  <a:schemeClr val="lt1"/>
                </a:solidFill>
              </a:rPr>
            </a:br>
            <a:br>
              <a:rPr b="1" lang="ru-RU">
                <a:solidFill>
                  <a:schemeClr val="lt1"/>
                </a:solidFill>
              </a:rPr>
            </a:br>
            <a:r>
              <a:rPr b="1" lang="ru-RU" sz="2700"/>
              <a:t>Soluții complexe pentru serviciile sociale </a:t>
            </a:r>
            <a:br>
              <a:rPr b="1" lang="ru-RU" sz="2700"/>
            </a:br>
            <a:r>
              <a:rPr b="1" lang="ru-RU" sz="2700"/>
              <a:t>din Republica Moldova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86" name="Google Shape;686;p59"/>
          <p:cNvSpPr txBox="1"/>
          <p:nvPr>
            <p:ph idx="1" type="body"/>
          </p:nvPr>
        </p:nvSpPr>
        <p:spPr>
          <a:xfrm>
            <a:off x="1847975" y="3598866"/>
            <a:ext cx="3824834" cy="131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0"/>
              <a:buChar char="•"/>
            </a:pPr>
            <a:r>
              <a:rPr b="1" lang="ru-RU" sz="3000">
                <a:latin typeface="Algerian"/>
                <a:ea typeface="Algerian"/>
                <a:cs typeface="Algerian"/>
                <a:sym typeface="Algerian"/>
              </a:rPr>
              <a:t>10 000 EUR</a:t>
            </a:r>
            <a:endParaRPr b="1" sz="3000"/>
          </a:p>
        </p:txBody>
      </p:sp>
      <p:grpSp>
        <p:nvGrpSpPr>
          <p:cNvPr id="687" name="Google Shape;687;p59"/>
          <p:cNvGrpSpPr/>
          <p:nvPr/>
        </p:nvGrpSpPr>
        <p:grpSpPr>
          <a:xfrm>
            <a:off x="6442513" y="2084278"/>
            <a:ext cx="5603830" cy="4455562"/>
            <a:chOff x="5438586" y="897632"/>
            <a:chExt cx="7471773" cy="5940748"/>
          </a:xfrm>
        </p:grpSpPr>
        <p:pic>
          <p:nvPicPr>
            <p:cNvPr id="688" name="Google Shape;688;p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38586" y="919401"/>
              <a:ext cx="3615084" cy="2803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  <p:pic>
          <p:nvPicPr>
            <p:cNvPr id="689" name="Google Shape;689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23230" y="4054674"/>
              <a:ext cx="3582074" cy="278370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  <p:pic>
          <p:nvPicPr>
            <p:cNvPr id="690" name="Google Shape;690;p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16474" y="897632"/>
              <a:ext cx="3693885" cy="5900055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"/>
          <p:cNvSpPr txBox="1"/>
          <p:nvPr>
            <p:ph type="title"/>
          </p:nvPr>
        </p:nvSpPr>
        <p:spPr>
          <a:xfrm>
            <a:off x="2373709" y="460254"/>
            <a:ext cx="7279460" cy="9800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</a:pPr>
            <a:r>
              <a:rPr b="1" lang="ru-RU" sz="3600">
                <a:solidFill>
                  <a:schemeClr val="lt1"/>
                </a:solidFill>
              </a:rPr>
              <a:t>Am elaborate propunerile de politici publice locale</a:t>
            </a:r>
            <a:endParaRPr b="1" sz="3600">
              <a:solidFill>
                <a:schemeClr val="lt1"/>
              </a:solidFill>
            </a:endParaRPr>
          </a:p>
        </p:txBody>
      </p:sp>
      <p:pic>
        <p:nvPicPr>
          <p:cNvPr id="184" name="Google Shape;184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3844" y="2044256"/>
            <a:ext cx="3253336" cy="419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"/>
          <p:cNvPicPr preferRelativeResize="0"/>
          <p:nvPr/>
        </p:nvPicPr>
        <p:blipFill rotWithShape="1">
          <a:blip r:embed="rId4">
            <a:alphaModFix/>
          </a:blip>
          <a:srcRect b="5744" l="0" r="0" t="0"/>
          <a:stretch/>
        </p:blipFill>
        <p:spPr>
          <a:xfrm>
            <a:off x="4618759" y="1768895"/>
            <a:ext cx="3063834" cy="4019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/>
          <p:cNvPicPr preferRelativeResize="0"/>
          <p:nvPr/>
        </p:nvPicPr>
        <p:blipFill rotWithShape="1">
          <a:blip r:embed="rId5">
            <a:alphaModFix/>
          </a:blip>
          <a:srcRect b="5337" l="0" r="0" t="0"/>
          <a:stretch/>
        </p:blipFill>
        <p:spPr>
          <a:xfrm>
            <a:off x="7669991" y="2059921"/>
            <a:ext cx="3106865" cy="405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0"/>
          <p:cNvSpPr/>
          <p:nvPr/>
        </p:nvSpPr>
        <p:spPr>
          <a:xfrm>
            <a:off x="7638881" y="1569855"/>
            <a:ext cx="2937409" cy="5288145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96" name="Google Shape;696;p60"/>
          <p:cNvSpPr txBox="1"/>
          <p:nvPr>
            <p:ph type="title"/>
          </p:nvPr>
        </p:nvSpPr>
        <p:spPr>
          <a:xfrm>
            <a:off x="785053" y="452048"/>
            <a:ext cx="8140461" cy="1050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rbel"/>
              <a:buNone/>
            </a:pPr>
            <a:r>
              <a:rPr b="1" lang="ru-RU" sz="2400">
                <a:solidFill>
                  <a:schemeClr val="lt1"/>
                </a:solidFill>
              </a:rPr>
              <a:t>„Incluziunea Socială prin Intermediul Grupului Țintă în sporirea Mobilității pentru Susținerea Comunităților de Refugiați și a Comunităților Gazdă”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697" name="Google Shape;697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7093" y="1997043"/>
            <a:ext cx="3390563" cy="2046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9638" y="4197362"/>
            <a:ext cx="3407546" cy="2271142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60"/>
          <p:cNvSpPr txBox="1"/>
          <p:nvPr/>
        </p:nvSpPr>
        <p:spPr>
          <a:xfrm>
            <a:off x="7872090" y="5139467"/>
            <a:ext cx="31168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Algerian"/>
                <a:ea typeface="Algerian"/>
                <a:cs typeface="Algerian"/>
                <a:sym typeface="Algerian"/>
              </a:rPr>
              <a:t>82  153 MDL</a:t>
            </a:r>
            <a:endParaRPr sz="32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700" name="Google Shape;700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7655" y="1974386"/>
            <a:ext cx="4134016" cy="2755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1"/>
          <p:cNvSpPr txBox="1"/>
          <p:nvPr>
            <p:ph type="title"/>
          </p:nvPr>
        </p:nvSpPr>
        <p:spPr>
          <a:xfrm>
            <a:off x="2682589" y="756775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Baskerville"/>
              <a:buNone/>
            </a:pPr>
            <a:r>
              <a:rPr b="1" lang="ru-RU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Înființarea plantației forestiere de protecție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06" name="Google Shape;706;p61"/>
          <p:cNvSpPr txBox="1"/>
          <p:nvPr>
            <p:ph idx="1" type="body"/>
          </p:nvPr>
        </p:nvSpPr>
        <p:spPr>
          <a:xfrm>
            <a:off x="2573160" y="2311028"/>
            <a:ext cx="6709906" cy="3146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b="1" lang="ru-RU" sz="4050">
                <a:solidFill>
                  <a:srgbClr val="FF0000"/>
                </a:solidFill>
              </a:rPr>
              <a:t>UCIP IFAD </a:t>
            </a:r>
            <a:endParaRPr b="1" sz="33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b="1" lang="ru-RU" sz="3300">
                <a:solidFill>
                  <a:srgbClr val="FF0000"/>
                </a:solidFill>
              </a:rPr>
              <a:t>Fondul Fiduciar al Programului de Adaptare a Micilor Producători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b="1" lang="ru-RU" sz="3300">
                <a:solidFill>
                  <a:srgbClr val="FF0000"/>
                </a:solidFill>
              </a:rPr>
              <a:t>(Fondul ASAP).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ct val="100000"/>
              <a:buNone/>
            </a:pPr>
            <a:r>
              <a:t/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ct val="100000"/>
              <a:buNone/>
            </a:pPr>
            <a:r>
              <a:rPr b="1" lang="ru-RU" sz="3300">
                <a:latin typeface="Algerian"/>
                <a:ea typeface="Algerian"/>
                <a:cs typeface="Algerian"/>
                <a:sym typeface="Algerian"/>
              </a:rPr>
              <a:t>918,542,70 MDL</a:t>
            </a:r>
            <a:endParaRPr/>
          </a:p>
        </p:txBody>
      </p:sp>
      <p:sp>
        <p:nvSpPr>
          <p:cNvPr id="707" name="Google Shape;707;p61"/>
          <p:cNvSpPr/>
          <p:nvPr/>
        </p:nvSpPr>
        <p:spPr>
          <a:xfrm>
            <a:off x="2124848" y="4933649"/>
            <a:ext cx="363474" cy="363474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2"/>
          <p:cNvSpPr txBox="1"/>
          <p:nvPr>
            <p:ph type="title"/>
          </p:nvPr>
        </p:nvSpPr>
        <p:spPr>
          <a:xfrm>
            <a:off x="-607921" y="712883"/>
            <a:ext cx="624063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rbel"/>
              <a:buNone/>
            </a:pPr>
            <a:r>
              <a:rPr b="1" i="1" lang="ru-RU">
                <a:solidFill>
                  <a:schemeClr val="lt1"/>
                </a:solidFill>
              </a:rPr>
              <a:t>        D.R.R.M Guvernul Romăniei</a:t>
            </a:r>
            <a:endParaRPr b="1" i="1">
              <a:solidFill>
                <a:schemeClr val="lt1"/>
              </a:solidFill>
            </a:endParaRPr>
          </a:p>
        </p:txBody>
      </p:sp>
      <p:sp>
        <p:nvSpPr>
          <p:cNvPr id="713" name="Google Shape;713;p62"/>
          <p:cNvSpPr txBox="1"/>
          <p:nvPr>
            <p:ph idx="1" type="body"/>
          </p:nvPr>
        </p:nvSpPr>
        <p:spPr>
          <a:xfrm>
            <a:off x="744103" y="2917726"/>
            <a:ext cx="3536583" cy="2180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</a:pPr>
            <a:r>
              <a:rPr lang="ru-RU" sz="2400"/>
              <a:t>Promovarea  Valorilor culturale românești pentru a păstra identitatea națională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</a:pPr>
            <a:r>
              <a:rPr lang="ru-RU" sz="2400">
                <a:latin typeface="Algerian"/>
                <a:ea typeface="Algerian"/>
                <a:cs typeface="Algerian"/>
                <a:sym typeface="Algerian"/>
              </a:rPr>
              <a:t>92 215,00 RON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</a:pPr>
            <a:r>
              <a:rPr lang="ru-RU" sz="2400"/>
              <a:t>                                      </a:t>
            </a:r>
            <a:endParaRPr sz="2400"/>
          </a:p>
        </p:txBody>
      </p:sp>
      <p:pic>
        <p:nvPicPr>
          <p:cNvPr id="714" name="Google Shape;71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8481" y="3536219"/>
            <a:ext cx="3770886" cy="282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37691" y="542167"/>
            <a:ext cx="3735823" cy="2767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 putea fi o imagine cu 5 persoane şi text" id="716" name="Google Shape;716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61142" y="1238082"/>
            <a:ext cx="3213548" cy="4284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3"/>
          <p:cNvSpPr/>
          <p:nvPr/>
        </p:nvSpPr>
        <p:spPr>
          <a:xfrm>
            <a:off x="0" y="39499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22" name="Google Shape;722;p63"/>
          <p:cNvSpPr txBox="1"/>
          <p:nvPr>
            <p:ph type="title"/>
          </p:nvPr>
        </p:nvSpPr>
        <p:spPr>
          <a:xfrm>
            <a:off x="489786" y="688862"/>
            <a:ext cx="4595561" cy="5535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ct val="100000"/>
              <a:buFont typeface="Corbel"/>
              <a:buNone/>
            </a:pPr>
            <a:r>
              <a:rPr b="1" lang="ru-RU" sz="3600"/>
              <a:t>Creșterea</a:t>
            </a:r>
            <a:br>
              <a:rPr b="1" lang="ru-RU" sz="3600"/>
            </a:br>
            <a:r>
              <a:rPr b="1" lang="ru-RU" sz="3600"/>
              <a:t> protecției, rezilienței și incluziunii sociale a refugiaților din Ucraina și a grupurilor vulnerabile din Republica Moldova </a:t>
            </a:r>
            <a:br>
              <a:rPr b="1" lang="ru-RU" sz="3600"/>
            </a:br>
            <a:br>
              <a:rPr b="1" lang="ru-RU" sz="3600"/>
            </a:br>
            <a:r>
              <a:rPr b="1" lang="ru-RU" sz="3200"/>
              <a:t>Prin consolidarea mecanismelor de prevenire și răspuns la violența bazată pe gen, precum și consolidarea sistemelor de protecție socială și sănătate.</a:t>
            </a:r>
            <a:endParaRPr b="1" sz="3200"/>
          </a:p>
        </p:txBody>
      </p:sp>
      <p:sp>
        <p:nvSpPr>
          <p:cNvPr id="723" name="Google Shape;723;p63"/>
          <p:cNvSpPr txBox="1"/>
          <p:nvPr/>
        </p:nvSpPr>
        <p:spPr>
          <a:xfrm>
            <a:off x="7225342" y="936133"/>
            <a:ext cx="25763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278 400 MDL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63"/>
          <p:cNvSpPr txBox="1"/>
          <p:nvPr/>
        </p:nvSpPr>
        <p:spPr>
          <a:xfrm>
            <a:off x="5891463" y="1740568"/>
            <a:ext cx="5787189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36 telefoane mobile x 2700 MDL=97200,00 MDL.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  S-a dotat cu carte BPO Ștefan Vodă –35000,00 MDL. </a:t>
            </a:r>
            <a:endParaRPr sz="1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Casa de Cultură pentru costume naționale – 20000,00 MDL.</a:t>
            </a:r>
            <a:endParaRPr sz="1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Inventar Sportiv 10 seturi – Casa de Cultură și Centrul</a:t>
            </a:r>
            <a:endParaRPr sz="1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de Tineret. </a:t>
            </a:r>
            <a:endParaRPr sz="1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 Suplinirea Contului telefonului –64 beneficiari (100 lei x 3 luni) = 19200,00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MDL.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Suplinirea Contului telefonului – 20 de voluntari (100 lei x 3 luni) = 6000,00 MDL. Vaucer ”Bomba” pentru voluntari/mobilizatori -25 buc. X 1000,00lei =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25000,00MDL.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Activități pentru persoane în etate (2xsăptămână) + pauză cafea – 800,00lei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(decembrie 2023 până decembrie 2024) Boxă +microfon caraoche = 8000,00MDL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Proiector + laptot = 20000,00MDL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64"/>
          <p:cNvSpPr txBox="1"/>
          <p:nvPr>
            <p:ph type="title"/>
          </p:nvPr>
        </p:nvSpPr>
        <p:spPr>
          <a:xfrm>
            <a:off x="1295038" y="1706336"/>
            <a:ext cx="8036740" cy="3037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Narrow"/>
              <a:buNone/>
            </a:pP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EDUCAȚIE </a:t>
            </a:r>
            <a:b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ȘI </a:t>
            </a:r>
            <a:b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CULTURĂ</a:t>
            </a:r>
            <a:endParaRPr b="1" sz="8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30" name="Google Shape;730;p64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731" name="Google Shape;73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718" y="1564642"/>
            <a:ext cx="1401851" cy="1465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  <a:reflection blurRad="0" dir="5400000" dist="101600" endA="300" endPos="55500" kx="0" rotWithShape="0" algn="bl" stA="50000" stPos="0" sy="-100000" ky="0"/>
          </a:effectLst>
        </p:spPr>
      </p:pic>
      <p:sp>
        <p:nvSpPr>
          <p:cNvPr id="732" name="Google Shape;732;p64"/>
          <p:cNvSpPr txBox="1"/>
          <p:nvPr/>
        </p:nvSpPr>
        <p:spPr>
          <a:xfrm>
            <a:off x="10435905" y="2865665"/>
            <a:ext cx="1666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PRIMĂRIA ȘTEFAN VODĂ</a:t>
            </a:r>
            <a:endParaRPr b="1" sz="18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⚽" id="737" name="Google Shape;73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35300" y="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🏆" id="738" name="Google Shape;73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51200" y="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🥗" id="739" name="Google Shape;73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01313" y="168275"/>
            <a:ext cx="152400" cy="15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0" name="Google Shape;740;p65"/>
          <p:cNvGrpSpPr/>
          <p:nvPr/>
        </p:nvGrpSpPr>
        <p:grpSpPr>
          <a:xfrm>
            <a:off x="8286244" y="153749"/>
            <a:ext cx="3333408" cy="6336360"/>
            <a:chOff x="8609926" y="153749"/>
            <a:chExt cx="3009450" cy="6336360"/>
          </a:xfrm>
        </p:grpSpPr>
        <p:pic>
          <p:nvPicPr>
            <p:cNvPr id="741" name="Google Shape;741;p6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609926" y="153749"/>
              <a:ext cx="3002145" cy="206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2" name="Google Shape;742;p6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616969" y="4636736"/>
              <a:ext cx="2999844" cy="1853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3" name="Google Shape;743;p6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625323" y="2346688"/>
              <a:ext cx="2994053" cy="21490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4" name="Google Shape;744;p65"/>
          <p:cNvSpPr txBox="1"/>
          <p:nvPr/>
        </p:nvSpPr>
        <p:spPr>
          <a:xfrm>
            <a:off x="780881" y="2387037"/>
            <a:ext cx="5401434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Organizarea evenimentului în </a:t>
            </a: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parteneriat</a:t>
            </a: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cu Federația Moldovenească de Fotbal și Inspectoratul General al Poliției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Alocarea a 9.800 lei</a:t>
            </a: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pentru echipament sportiv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Asigurarea transportului</a:t>
            </a: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cadrelor didactice pentru instruire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Desfășurarea activităților interactive și antrenamentelor demonstrative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✔️ Promovarea sportului și a unui stil de viață sănătos</a:t>
            </a:r>
            <a:b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✔️ Implicarea copiilor în activități educative</a:t>
            </a:r>
            <a:endParaRPr/>
          </a:p>
        </p:txBody>
      </p:sp>
      <p:sp>
        <p:nvSpPr>
          <p:cNvPr id="745" name="Google Shape;745;p65"/>
          <p:cNvSpPr txBox="1"/>
          <p:nvPr/>
        </p:nvSpPr>
        <p:spPr>
          <a:xfrm>
            <a:off x="643318" y="357500"/>
            <a:ext cx="645339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Festivalul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„Sport + Școală + Poliție” 2024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6"/>
          <p:cNvSpPr txBox="1"/>
          <p:nvPr/>
        </p:nvSpPr>
        <p:spPr>
          <a:xfrm>
            <a:off x="540142" y="2557084"/>
            <a:ext cx="3926661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Data:</a:t>
            </a: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14 noiembrie 2024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Organizată de Primăria orașului Ștefan Vodă cu prilejul Zilei Naționale a Tineretului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Inițiativa Primarului Cociu Vladislav</a:t>
            </a: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Premianți:</a:t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Peste </a:t>
            </a:r>
            <a:r>
              <a:rPr b="1"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50 de tineri</a:t>
            </a: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și </a:t>
            </a:r>
            <a:r>
              <a:rPr b="1"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9 organizații de tineret</a:t>
            </a: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20 de nominalizări</a:t>
            </a: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pentru realizări remarcabile în diverse domenii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Obiective:</a:t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Recunoașterea contribuției tinerilor la comunitate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Încurajarea dezvoltării personale și implicării civice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Sprijinirea inițiativelor sustenabile ale tinerilor de către autoritățile locale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✔️ Tinerii au fost felicitați și încurajați să continue să modeleze viitorul comunității.</a:t>
            </a:r>
            <a:endParaRPr/>
          </a:p>
        </p:txBody>
      </p:sp>
      <p:grpSp>
        <p:nvGrpSpPr>
          <p:cNvPr id="751" name="Google Shape;751;p66"/>
          <p:cNvGrpSpPr/>
          <p:nvPr/>
        </p:nvGrpSpPr>
        <p:grpSpPr>
          <a:xfrm>
            <a:off x="5151666" y="1028701"/>
            <a:ext cx="6808840" cy="4558708"/>
            <a:chOff x="6618443" y="1278685"/>
            <a:chExt cx="5922449" cy="4219853"/>
          </a:xfrm>
        </p:grpSpPr>
        <p:pic>
          <p:nvPicPr>
            <p:cNvPr id="752" name="Google Shape;752;p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8443" y="1278685"/>
              <a:ext cx="2846375" cy="198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22429" y="3441216"/>
              <a:ext cx="2838462" cy="205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749137" y="3471479"/>
              <a:ext cx="2791755" cy="20076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6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756985" y="1281273"/>
              <a:ext cx="2761394" cy="19726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6" name="Google Shape;756;p66"/>
          <p:cNvSpPr txBox="1"/>
          <p:nvPr/>
        </p:nvSpPr>
        <p:spPr>
          <a:xfrm>
            <a:off x="807179" y="438421"/>
            <a:ext cx="467112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Gala Tineretului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din Ștefan Vodă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Ediția I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7"/>
          <p:cNvSpPr txBox="1"/>
          <p:nvPr/>
        </p:nvSpPr>
        <p:spPr>
          <a:xfrm>
            <a:off x="491590" y="2492348"/>
            <a:ext cx="4444551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Locație:</a:t>
            </a: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Sala de sport, IP Școala Profesională Ștefan Vodă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Eveniment dedicat:</a:t>
            </a: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Antrenorului Emerit Vladimir CULACLI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Desfășurare: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Aproximativ </a:t>
            </a: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250 de copii și tineri</a:t>
            </a: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din oraș și raioanele republicii au participat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S-au demonstrat </a:t>
            </a: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tehnici greco-romane</a:t>
            </a: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și s-au măsurat forțele participanților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Evenimentul a oferit </a:t>
            </a: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spectacol sportiv la cel mai înalt nivel</a:t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762" name="Google Shape;762;p67"/>
          <p:cNvGrpSpPr/>
          <p:nvPr/>
        </p:nvGrpSpPr>
        <p:grpSpPr>
          <a:xfrm>
            <a:off x="5509061" y="204685"/>
            <a:ext cx="6335695" cy="6452828"/>
            <a:chOff x="5565705" y="269421"/>
            <a:chExt cx="6335695" cy="6452828"/>
          </a:xfrm>
        </p:grpSpPr>
        <p:pic>
          <p:nvPicPr>
            <p:cNvPr id="763" name="Google Shape;763;p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65705" y="1667592"/>
              <a:ext cx="2619202" cy="3704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41871" y="3017742"/>
              <a:ext cx="3453493" cy="3704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6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420744" y="269421"/>
              <a:ext cx="3480656" cy="26104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6" name="Google Shape;766;p67"/>
          <p:cNvSpPr txBox="1"/>
          <p:nvPr/>
        </p:nvSpPr>
        <p:spPr>
          <a:xfrm>
            <a:off x="410671" y="495065"/>
            <a:ext cx="609734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Turneul Republican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la lupte greco-romane –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Ștefan Vodă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🏆" id="771" name="Google Shape;77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7175" y="-250825"/>
            <a:ext cx="152400" cy="15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68"/>
          <p:cNvGrpSpPr/>
          <p:nvPr/>
        </p:nvGrpSpPr>
        <p:grpSpPr>
          <a:xfrm>
            <a:off x="8238086" y="849086"/>
            <a:ext cx="3706264" cy="5701714"/>
            <a:chOff x="8238086" y="849086"/>
            <a:chExt cx="3706264" cy="5701714"/>
          </a:xfrm>
        </p:grpSpPr>
        <p:pic>
          <p:nvPicPr>
            <p:cNvPr id="773" name="Google Shape;773;p6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57507" y="849086"/>
              <a:ext cx="3167741" cy="2375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6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38086" y="3771102"/>
              <a:ext cx="3706264" cy="27796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5" name="Google Shape;775;p68"/>
          <p:cNvGrpSpPr/>
          <p:nvPr/>
        </p:nvGrpSpPr>
        <p:grpSpPr>
          <a:xfrm>
            <a:off x="4417200" y="793177"/>
            <a:ext cx="3670564" cy="5623950"/>
            <a:chOff x="4417200" y="793177"/>
            <a:chExt cx="3670564" cy="5623950"/>
          </a:xfrm>
        </p:grpSpPr>
        <p:pic>
          <p:nvPicPr>
            <p:cNvPr id="776" name="Google Shape;776;p6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438650" y="3680291"/>
              <a:ext cx="3649114" cy="2736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7" name="Google Shape;777;p6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417200" y="793177"/>
              <a:ext cx="3649114" cy="27368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8" name="Google Shape;778;p68"/>
          <p:cNvSpPr txBox="1"/>
          <p:nvPr/>
        </p:nvSpPr>
        <p:spPr>
          <a:xfrm>
            <a:off x="345934" y="3018329"/>
            <a:ext cx="412086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Scopul evenimentului a fost: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promovarea activităților sportive în comunitate,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consolidarea spiritului de echipă și a relațiilor între tineri și adulți,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dezvoltarea pasiunii pentru tenisul de masă ca activitate recreativă și competițională. </a:t>
            </a:r>
            <a:endParaRPr/>
          </a:p>
        </p:txBody>
      </p:sp>
      <p:sp>
        <p:nvSpPr>
          <p:cNvPr id="779" name="Google Shape;779;p68"/>
          <p:cNvSpPr txBox="1"/>
          <p:nvPr/>
        </p:nvSpPr>
        <p:spPr>
          <a:xfrm>
            <a:off x="491591" y="627649"/>
            <a:ext cx="3570611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bel"/>
              <a:buNone/>
            </a:pPr>
            <a:r>
              <a:rPr b="1" lang="ru-RU" sz="2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𝗧𝘂𝗿𝗻𝗲𝘂 de 𝗧𝗲𝗻𝗶𝘀 𝗱𝗲 𝗠𝗮𝘀ă la Ștefan Vodă – Pasiune și Competiție în comunitate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1482" y="397183"/>
            <a:ext cx="2617099" cy="2617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5" name="Google Shape;785;p69"/>
          <p:cNvGrpSpPr/>
          <p:nvPr/>
        </p:nvGrpSpPr>
        <p:grpSpPr>
          <a:xfrm>
            <a:off x="5456729" y="363546"/>
            <a:ext cx="6160759" cy="5867617"/>
            <a:chOff x="5586202" y="395914"/>
            <a:chExt cx="6160759" cy="5867617"/>
          </a:xfrm>
        </p:grpSpPr>
        <p:pic>
          <p:nvPicPr>
            <p:cNvPr id="786" name="Google Shape;786;p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86202" y="395914"/>
              <a:ext cx="3717735" cy="2788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" name="Google Shape;787;p6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18640" y="3475230"/>
              <a:ext cx="2091226" cy="2788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8" name="Google Shape;788;p6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762826" y="3471481"/>
              <a:ext cx="2984135" cy="2788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9" name="Google Shape;789;p69"/>
          <p:cNvSpPr txBox="1"/>
          <p:nvPr/>
        </p:nvSpPr>
        <p:spPr>
          <a:xfrm>
            <a:off x="402579" y="680247"/>
            <a:ext cx="4371722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attrocento Sans"/>
              <a:buNone/>
            </a:pPr>
            <a:r>
              <a:rPr b="1" i="0" lang="ru-RU" sz="2800" u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𝐓𝐮𝐫𝐧𝐞𝐮𝐥 𝐑𝐞𝐩𝐮𝐛𝐥𝐢𝐜𝐚𝐧 𝐝𝐞 𝐕𝐨𝐥𝐞𝐢 𝐅𝐞𝐦𝐢𝐧𝐢𝐧 „𝐂𝐮𝐩𝐚 𝐏𝐫𝐢𝐦𝐚𝐫𝐮𝐥𝐮𝐢 Ș𝐭𝐞𝐟𝐚𝐧 𝐕𝐨𝐝ă 𝟐𝟎𝟐𝟓”</a:t>
            </a:r>
            <a:r>
              <a:rPr b="1" i="0" lang="ru-RU" sz="28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0" lang="ru-RU" sz="18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     </a:t>
            </a:r>
            <a:endParaRPr b="1" i="0" sz="1600" u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90" name="Google Shape;790;p69"/>
          <p:cNvSpPr txBox="1"/>
          <p:nvPr/>
        </p:nvSpPr>
        <p:spPr>
          <a:xfrm>
            <a:off x="451131" y="2875670"/>
            <a:ext cx="4468827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rPr i="0" lang="ru-RU" sz="1800" u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𝐓𝐮𝐫𝐧𝐞𝐮𝐥 𝐑𝐞𝐩𝐮𝐛𝐥𝐢𝐜𝐚𝐧 𝐝𝐞 𝐕𝐨𝐥𝐞𝐢 𝐅𝐞𝐦𝐢𝐧𝐢𝐧 „𝐂𝐮𝐩𝐚 𝐏𝐫𝐢𝐦𝐚𝐫𝐮𝐥𝐮𝐢 Ș𝐭𝐞𝐟𝐚𝐧 𝐕𝐨𝐝ă 𝟐𝟎𝟐𝟓” a fost organizat de </a:t>
            </a:r>
            <a:r>
              <a:rPr i="0" lang="ru-RU" sz="1800" u="sng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Primăria Ștefan Vodă</a:t>
            </a:r>
            <a:r>
              <a:rPr i="0" lang="ru-RU" sz="1800" u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în colaborare cu Ș𝗰𝗼𝗮𝗹𝗮 𝗦𝗽𝗼𝗿𝘁𝗶𝘃ă Ș𝘁𝗲𝗳𝗮𝗻 𝗩𝗼𝗱ă.</a:t>
            </a:r>
            <a:endParaRPr i="0" sz="1100" u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r>
              <a:rPr i="0" lang="ru-RU" sz="1800" u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Competiția s-a desfășurat în sala sportivă a </a:t>
            </a:r>
            <a:r>
              <a:rPr i="0" lang="ru-RU" sz="1800" u="sng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Școala Profesională, or.Ștefan Vodă</a:t>
            </a:r>
            <a:r>
              <a:rPr i="0" lang="ru-RU" sz="1800" u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,gazdă primitoare a acestui eveniment de excepție.</a:t>
            </a:r>
            <a:endParaRPr i="0" sz="1100" u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"/>
          <p:cNvSpPr/>
          <p:nvPr/>
        </p:nvSpPr>
        <p:spPr>
          <a:xfrm>
            <a:off x="0" y="440055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2" name="Google Shape;192;p7"/>
          <p:cNvSpPr txBox="1"/>
          <p:nvPr>
            <p:ph type="title"/>
          </p:nvPr>
        </p:nvSpPr>
        <p:spPr>
          <a:xfrm>
            <a:off x="5773153" y="4420770"/>
            <a:ext cx="769347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</a:pPr>
            <a:r>
              <a:rPr b="1" lang="ru-RU" sz="4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1.Mobilitarea urbană</a:t>
            </a:r>
            <a:endParaRPr b="1" sz="4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93" name="Google Shape;193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516" y="1419739"/>
            <a:ext cx="4316032" cy="49041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9150" y="279917"/>
            <a:ext cx="4583145" cy="299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7243" y="3593431"/>
            <a:ext cx="4631200" cy="29677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📅" id="797" name="Google Shape;797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-1517953" y="1670701"/>
            <a:ext cx="261308" cy="982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📍" id="798" name="Google Shape;798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-1517953" y="1837389"/>
            <a:ext cx="261308" cy="982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🕒" id="799" name="Google Shape;799;p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-1517953" y="2005664"/>
            <a:ext cx="261308" cy="98231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70"/>
          <p:cNvSpPr txBox="1"/>
          <p:nvPr/>
        </p:nvSpPr>
        <p:spPr>
          <a:xfrm>
            <a:off x="1245269" y="905380"/>
            <a:ext cx="3936331" cy="5139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Festivalul Voluntarilor 2025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rbel"/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 genericul "Voluntar pentru Ștefan Vodă", o sărbătoare a celor care își iubesc orașul, a recunoașterii devotamentului și a contribuției excepționale a tinerilor implicați în activități de voluntariat pentru binele comun.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2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Un frumos prilej de apreciere pentru realizările remarcabile a voluntarilor din Ștefan Vodă în contextul Zilei Internaționale a Voluntarilor, marcată anual la 5 decembrie.</a:t>
            </a:r>
            <a:endParaRPr b="0" i="0" sz="20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1"/>
          <p:cNvSpPr txBox="1"/>
          <p:nvPr>
            <p:ph type="title"/>
          </p:nvPr>
        </p:nvSpPr>
        <p:spPr>
          <a:xfrm>
            <a:off x="1295038" y="1706336"/>
            <a:ext cx="8036740" cy="3037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Narrow"/>
              <a:buNone/>
            </a:pP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PROIECTE </a:t>
            </a:r>
            <a:b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ru-RU" sz="4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ÎN CURS DE </a:t>
            </a:r>
            <a:br>
              <a:rPr b="1" lang="ru-RU" sz="4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EXECUȚIE</a:t>
            </a:r>
            <a:endParaRPr b="1" sz="8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06" name="Google Shape;806;p71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07" name="Google Shape;807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718" y="1564642"/>
            <a:ext cx="1401851" cy="1465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  <a:reflection blurRad="0" dir="5400000" dist="101600" endA="300" endPos="55500" kx="0" rotWithShape="0" algn="bl" stA="50000" stPos="0" sy="-100000" ky="0"/>
          </a:effectLst>
        </p:spPr>
      </p:pic>
      <p:sp>
        <p:nvSpPr>
          <p:cNvPr id="808" name="Google Shape;808;p71"/>
          <p:cNvSpPr txBox="1"/>
          <p:nvPr/>
        </p:nvSpPr>
        <p:spPr>
          <a:xfrm>
            <a:off x="10435905" y="2865665"/>
            <a:ext cx="1666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PRIMĂRIA ȘTEFAN VODĂ</a:t>
            </a:r>
            <a:endParaRPr b="1" sz="18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7611" y="3436711"/>
            <a:ext cx="2582790" cy="3249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805" y="3413722"/>
            <a:ext cx="2436547" cy="324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16467" y="3447208"/>
            <a:ext cx="6700206" cy="3220482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72"/>
          <p:cNvSpPr/>
          <p:nvPr/>
        </p:nvSpPr>
        <p:spPr>
          <a:xfrm>
            <a:off x="0" y="403011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17" name="Google Shape;817;p72"/>
          <p:cNvSpPr txBox="1"/>
          <p:nvPr/>
        </p:nvSpPr>
        <p:spPr>
          <a:xfrm>
            <a:off x="2220616" y="654350"/>
            <a:ext cx="7053542" cy="8714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rbel"/>
              <a:buNone/>
            </a:pPr>
            <a:r>
              <a:rPr b="1"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„Valorificarea patrimoniului și revitalizarea Centrului istoric Kizil – partea a II ”</a:t>
            </a:r>
            <a:endParaRPr b="1" sz="32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18" name="Google Shape;818;p72"/>
          <p:cNvSpPr txBox="1"/>
          <p:nvPr/>
        </p:nvSpPr>
        <p:spPr>
          <a:xfrm>
            <a:off x="340966" y="2033108"/>
            <a:ext cx="639671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Contractul de finanțare 10 136 227, 16 MDL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Contribuția primăriei 1 136 227, 16 MDL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3"/>
          <p:cNvSpPr/>
          <p:nvPr/>
        </p:nvSpPr>
        <p:spPr>
          <a:xfrm>
            <a:off x="0" y="403011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24" name="Google Shape;824;p73"/>
          <p:cNvSpPr txBox="1"/>
          <p:nvPr/>
        </p:nvSpPr>
        <p:spPr>
          <a:xfrm>
            <a:off x="2220616" y="654350"/>
            <a:ext cx="7053542" cy="8714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rbel"/>
              <a:buNone/>
            </a:pPr>
            <a:r>
              <a:rPr b="1" lang="ru-RU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„Valorificarea patrimoniului și revitalizarea Centrului istoric Kizil – partea a II ”</a:t>
            </a:r>
            <a:endParaRPr b="1" sz="32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825" name="Google Shape;825;p73"/>
          <p:cNvGrpSpPr/>
          <p:nvPr/>
        </p:nvGrpSpPr>
        <p:grpSpPr>
          <a:xfrm>
            <a:off x="251856" y="3008029"/>
            <a:ext cx="8940696" cy="3220294"/>
            <a:chOff x="378151" y="1321586"/>
            <a:chExt cx="14560448" cy="7153633"/>
          </a:xfrm>
        </p:grpSpPr>
        <p:pic>
          <p:nvPicPr>
            <p:cNvPr id="826" name="Google Shape;826;p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83496" y="1321586"/>
              <a:ext cx="4555103" cy="7153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7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46986" y="1352067"/>
              <a:ext cx="4598002" cy="7106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8" name="Google Shape;828;p7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8151" y="1344229"/>
              <a:ext cx="4560488" cy="7130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9" name="Google Shape;829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69395" y="2994052"/>
            <a:ext cx="2655369" cy="3216431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73"/>
          <p:cNvSpPr txBox="1"/>
          <p:nvPr/>
        </p:nvSpPr>
        <p:spPr>
          <a:xfrm>
            <a:off x="1764633" y="1984768"/>
            <a:ext cx="1042736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1,28 km de trotuare pietonale de acces către instituții publice reabilitate construite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0,52 km de străzi modernizate, reparate capital și reabilitate  </a:t>
            </a:r>
            <a:endParaRPr/>
          </a:p>
          <a:p>
            <a:pPr indent="-1428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4"/>
          <p:cNvSpPr/>
          <p:nvPr/>
        </p:nvSpPr>
        <p:spPr>
          <a:xfrm>
            <a:off x="0" y="39499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36" name="Google Shape;836;p74"/>
          <p:cNvSpPr txBox="1"/>
          <p:nvPr>
            <p:ph type="title"/>
          </p:nvPr>
        </p:nvSpPr>
        <p:spPr>
          <a:xfrm>
            <a:off x="720192" y="420786"/>
            <a:ext cx="6247051" cy="1440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700"/>
              <a:buFont typeface="Arial Narrow"/>
              <a:buNone/>
            </a:pPr>
            <a:r>
              <a:rPr b="1" lang="ru-RU" sz="2700">
                <a:latin typeface="Arial Narrow"/>
                <a:ea typeface="Arial Narrow"/>
                <a:cs typeface="Arial Narrow"/>
                <a:sym typeface="Arial Narrow"/>
              </a:rPr>
              <a:t>Modernizarea stației regionale de epurare a apelor uzate prin mărirea capacității„ </a:t>
            </a:r>
            <a:br>
              <a:rPr b="1" lang="ru-RU" sz="2700"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ru-RU" sz="2700">
                <a:latin typeface="Arial Narrow"/>
                <a:ea typeface="Arial Narrow"/>
                <a:cs typeface="Arial Narrow"/>
                <a:sym typeface="Arial Narrow"/>
              </a:rPr>
              <a:t>or. Ștefan Vodă</a:t>
            </a:r>
            <a:endParaRPr b="1" sz="27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37" name="Google Shape;837;p74"/>
          <p:cNvSpPr txBox="1"/>
          <p:nvPr>
            <p:ph idx="1" type="body"/>
          </p:nvPr>
        </p:nvSpPr>
        <p:spPr>
          <a:xfrm>
            <a:off x="4337204" y="1936059"/>
            <a:ext cx="2867186" cy="574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32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ru-RU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35 097 640 MDL</a:t>
            </a:r>
            <a:endParaRPr b="1"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8" name="Google Shape;838;p74"/>
          <p:cNvGrpSpPr/>
          <p:nvPr/>
        </p:nvGrpSpPr>
        <p:grpSpPr>
          <a:xfrm>
            <a:off x="1157160" y="889976"/>
            <a:ext cx="10374871" cy="5543340"/>
            <a:chOff x="3552402" y="1076240"/>
            <a:chExt cx="10374871" cy="5543340"/>
          </a:xfrm>
        </p:grpSpPr>
        <p:pic>
          <p:nvPicPr>
            <p:cNvPr id="839" name="Google Shape;839;p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880375" y="4010303"/>
              <a:ext cx="4046017" cy="2568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0" name="Google Shape;840;p7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52402" y="4038073"/>
              <a:ext cx="5316469" cy="2581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1" name="Google Shape;841;p7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877354" y="1076240"/>
              <a:ext cx="4049919" cy="2699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2" name="Google Shape;842;p74"/>
          <p:cNvSpPr/>
          <p:nvPr/>
        </p:nvSpPr>
        <p:spPr>
          <a:xfrm>
            <a:off x="1051964" y="2649315"/>
            <a:ext cx="5583505" cy="9079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None/>
            </a:pPr>
            <a:r>
              <a:rPr i="0" lang="ru-RU" sz="1400" u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 proiect esențial pentru dezvoltarea localității, selectat pentru etapa a II-a a concursului competitiv de dezvoltare regională, organizat de Agenția de Dezvoltare Regională Sud (ADR Sud):</a:t>
            </a:r>
            <a:endParaRPr i="0" sz="14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b="1" i="0" lang="ru-RU" sz="11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0" lang="ru-RU" sz="9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     </a:t>
            </a:r>
            <a:endParaRPr b="1" i="0" sz="18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5"/>
          <p:cNvSpPr/>
          <p:nvPr/>
        </p:nvSpPr>
        <p:spPr>
          <a:xfrm>
            <a:off x="0" y="39499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48" name="Google Shape;848;p75"/>
          <p:cNvSpPr txBox="1"/>
          <p:nvPr>
            <p:ph type="title"/>
          </p:nvPr>
        </p:nvSpPr>
        <p:spPr>
          <a:xfrm>
            <a:off x="0" y="404744"/>
            <a:ext cx="6247051" cy="1440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Arial Narrow"/>
              <a:buNone/>
            </a:pPr>
            <a:r>
              <a:rPr b="1" lang="ru-RU" sz="3200">
                <a:latin typeface="Arial Narrow"/>
                <a:ea typeface="Arial Narrow"/>
                <a:cs typeface="Arial Narrow"/>
                <a:sym typeface="Arial Narrow"/>
              </a:rPr>
              <a:t>Termoizolarea grădiniței Nr.2</a:t>
            </a:r>
            <a:br>
              <a:rPr b="1" lang="ru-RU" sz="3200"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ru-RU" sz="3200">
                <a:latin typeface="Arial Narrow"/>
                <a:ea typeface="Arial Narrow"/>
                <a:cs typeface="Arial Narrow"/>
                <a:sym typeface="Arial Narrow"/>
              </a:rPr>
              <a:t>or. Ștefan Vodă</a:t>
            </a:r>
            <a:endParaRPr b="1" sz="32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49" name="Google Shape;849;p75"/>
          <p:cNvSpPr txBox="1"/>
          <p:nvPr>
            <p:ph idx="1" type="body"/>
          </p:nvPr>
        </p:nvSpPr>
        <p:spPr>
          <a:xfrm>
            <a:off x="5147329" y="2040332"/>
            <a:ext cx="4862943" cy="574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ru-RU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Valoarea estimată  2 000 000 MDL</a:t>
            </a:r>
            <a:endParaRPr b="1"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75"/>
          <p:cNvSpPr/>
          <p:nvPr/>
        </p:nvSpPr>
        <p:spPr>
          <a:xfrm>
            <a:off x="57355" y="2915602"/>
            <a:ext cx="3199194" cy="1938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attrocento Sans"/>
              <a:buNone/>
            </a:pPr>
            <a:r>
              <a:rPr i="0" lang="ru-RU" sz="2400" u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 fi implementat și executat pe parcursul anului 2026 din bugetul Local</a:t>
            </a:r>
            <a:endParaRPr i="0" sz="24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ru-RU" sz="24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      </a:t>
            </a:r>
            <a:endParaRPr b="1" i="0" sz="24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1" name="Google Shape;85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3180" y="2534653"/>
            <a:ext cx="2834440" cy="380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1301" y="2541336"/>
            <a:ext cx="2852487" cy="380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75597" y="2550697"/>
            <a:ext cx="2764255" cy="3809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6"/>
          <p:cNvSpPr/>
          <p:nvPr/>
        </p:nvSpPr>
        <p:spPr>
          <a:xfrm rot="-5400000">
            <a:off x="7182853" y="2733085"/>
            <a:ext cx="6858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59" name="Google Shape;859;p76"/>
          <p:cNvSpPr txBox="1"/>
          <p:nvPr>
            <p:ph type="title"/>
          </p:nvPr>
        </p:nvSpPr>
        <p:spPr>
          <a:xfrm>
            <a:off x="1295038" y="1706336"/>
            <a:ext cx="8036740" cy="3037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Narrow"/>
              <a:buNone/>
            </a:pPr>
            <a:r>
              <a:rPr b="1" lang="ru-RU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VĂ MULȚUMIM!</a:t>
            </a:r>
            <a:endParaRPr b="1" sz="8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60" name="Google Shape;860;p76"/>
          <p:cNvSpPr/>
          <p:nvPr/>
        </p:nvSpPr>
        <p:spPr>
          <a:xfrm>
            <a:off x="10335986" y="0"/>
            <a:ext cx="18560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61" name="Google Shape;86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718" y="1564642"/>
            <a:ext cx="1401851" cy="1465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  <a:reflection blurRad="0" dir="5400000" dist="101600" endA="300" endPos="55500" kx="0" rotWithShape="0" algn="bl" stA="50000" stPos="0" sy="-100000" ky="0"/>
          </a:effectLst>
        </p:spPr>
      </p:pic>
      <p:sp>
        <p:nvSpPr>
          <p:cNvPr id="862" name="Google Shape;862;p76"/>
          <p:cNvSpPr txBox="1"/>
          <p:nvPr/>
        </p:nvSpPr>
        <p:spPr>
          <a:xfrm>
            <a:off x="10435905" y="2865665"/>
            <a:ext cx="1666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PRIMĂRIA ȘTEFAN VODĂ</a:t>
            </a:r>
            <a:endParaRPr b="1" sz="18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/>
          <p:nvPr/>
        </p:nvSpPr>
        <p:spPr>
          <a:xfrm>
            <a:off x="0" y="440055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9" name="Google Shape;199;p8"/>
          <p:cNvSpPr txBox="1"/>
          <p:nvPr>
            <p:ph type="title"/>
          </p:nvPr>
        </p:nvSpPr>
        <p:spPr>
          <a:xfrm>
            <a:off x="5195777" y="4602509"/>
            <a:ext cx="6996223" cy="8089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</a:pPr>
            <a:r>
              <a:rPr b="1" lang="ru-RU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2. Salubrizare şi gestionare a deșeurilor menajere</a:t>
            </a:r>
            <a:endParaRPr b="1" sz="3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00" name="Google Shape;20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96" l="0" r="1351" t="26716"/>
          <a:stretch/>
        </p:blipFill>
        <p:spPr>
          <a:xfrm>
            <a:off x="609600" y="1518621"/>
            <a:ext cx="4138948" cy="469999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/>
          <p:nvPr/>
        </p:nvSpPr>
        <p:spPr>
          <a:xfrm>
            <a:off x="0" y="4400550"/>
            <a:ext cx="12192000" cy="1391830"/>
          </a:xfrm>
          <a:prstGeom prst="rect">
            <a:avLst/>
          </a:prstGeom>
          <a:solidFill>
            <a:srgbClr val="258396"/>
          </a:solidFill>
          <a:ln cap="flat" cmpd="sng" w="12700">
            <a:solidFill>
              <a:srgbClr val="1B49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6" name="Google Shape;206;p9"/>
          <p:cNvSpPr txBox="1"/>
          <p:nvPr>
            <p:ph type="title"/>
          </p:nvPr>
        </p:nvSpPr>
        <p:spPr>
          <a:xfrm>
            <a:off x="4672835" y="4572000"/>
            <a:ext cx="7519165" cy="921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ru-RU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Gestionarea spaţiilor verzi: </a:t>
            </a:r>
            <a:br>
              <a:rPr b="1" lang="ru-RU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„Ştefan Vodă-oraşul celor 7 parcuri”</a:t>
            </a:r>
            <a:endParaRPr b="1"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569" l="1350" r="1533" t="27133"/>
          <a:stretch/>
        </p:blipFill>
        <p:spPr>
          <a:xfrm>
            <a:off x="376987" y="1635514"/>
            <a:ext cx="4315327" cy="473864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5098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dâncime">
  <a:themeElements>
    <a:clrScheme name="Adâncime">
      <a:dk1>
        <a:srgbClr val="000000"/>
      </a:dk1>
      <a:lt1>
        <a:srgbClr val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2026-02-22T17:25:08Z</dcterms:created>
  <dc:creator>User</dc:creator>
</cp:coreProperties>
</file>